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b" ContentType="application/vnd.ms-excel.sheet.binary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heme/theme4.xml" ContentType="application/vnd.openxmlformats-officedocument.theme+xml"/>
  <Override PartName="/ppt/tags/tag52.xml" ContentType="application/vnd.openxmlformats-officedocument.presentationml.tags+xml"/>
  <Override PartName="/ppt/notesSlides/notesSlide1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tags/tag106.xml" ContentType="application/vnd.openxmlformats-officedocument.presentationml.tags+xml"/>
  <Override PartName="/ppt/notesSlides/notesSlide3.xml" ContentType="application/vnd.openxmlformats-officedocument.presentationml.notesSlide+xml"/>
  <Override PartName="/ppt/tags/tag107.xml" ContentType="application/vnd.openxmlformats-officedocument.presentationml.tags+xml"/>
  <Override PartName="/ppt/notesSlides/notesSlide4.xml" ContentType="application/vnd.openxmlformats-officedocument.presentationml.notesSlide+xml"/>
  <Override PartName="/ppt/tags/tag108.xml" ContentType="application/vnd.openxmlformats-officedocument.presentationml.tags+xml"/>
  <Override PartName="/ppt/notesSlides/notesSlide5.xml" ContentType="application/vnd.openxmlformats-officedocument.presentationml.notesSlide+xml"/>
  <Override PartName="/ppt/tags/tag109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  <p:sldMasterId id="2147483682" r:id="rId3"/>
  </p:sldMasterIdLst>
  <p:notesMasterIdLst>
    <p:notesMasterId r:id="rId26"/>
  </p:notesMasterIdLst>
  <p:sldIdLst>
    <p:sldId id="2147376712" r:id="rId4"/>
    <p:sldId id="2147376735" r:id="rId5"/>
    <p:sldId id="2147376736" r:id="rId6"/>
    <p:sldId id="2147376737" r:id="rId7"/>
    <p:sldId id="2147376743" r:id="rId8"/>
    <p:sldId id="2147376738" r:id="rId9"/>
    <p:sldId id="2147376744" r:id="rId10"/>
    <p:sldId id="2147376745" r:id="rId11"/>
    <p:sldId id="2147376739" r:id="rId12"/>
    <p:sldId id="2147376746" r:id="rId13"/>
    <p:sldId id="2147376740" r:id="rId14"/>
    <p:sldId id="2147376747" r:id="rId15"/>
    <p:sldId id="2147376750" r:id="rId16"/>
    <p:sldId id="2147376748" r:id="rId17"/>
    <p:sldId id="2147376749" r:id="rId18"/>
    <p:sldId id="2147376742" r:id="rId19"/>
    <p:sldId id="2147376751" r:id="rId20"/>
    <p:sldId id="2147376729" r:id="rId21"/>
    <p:sldId id="2147376734" r:id="rId22"/>
    <p:sldId id="2147376643" r:id="rId23"/>
    <p:sldId id="2147376679" r:id="rId24"/>
    <p:sldId id="2147376680" r:id="rId25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GMENTS" id="{FDC9C2EE-423F-4A9B-92CF-EA11C1FB0CAA}">
          <p14:sldIdLst>
            <p14:sldId id="2147376712"/>
            <p14:sldId id="2147376735"/>
            <p14:sldId id="2147376736"/>
            <p14:sldId id="2147376737"/>
            <p14:sldId id="2147376743"/>
            <p14:sldId id="2147376738"/>
            <p14:sldId id="2147376744"/>
            <p14:sldId id="2147376745"/>
            <p14:sldId id="2147376739"/>
            <p14:sldId id="2147376746"/>
            <p14:sldId id="2147376740"/>
            <p14:sldId id="2147376747"/>
            <p14:sldId id="2147376750"/>
            <p14:sldId id="2147376748"/>
            <p14:sldId id="2147376749"/>
            <p14:sldId id="2147376742"/>
            <p14:sldId id="2147376751"/>
            <p14:sldId id="2147376729"/>
            <p14:sldId id="2147376734"/>
          </p14:sldIdLst>
        </p14:section>
        <p14:section name="PRODUCT" id="{F4F82AF3-44DA-4DC8-B010-CDF5EC51F850}">
          <p14:sldIdLst>
            <p14:sldId id="2147376643"/>
            <p14:sldId id="2147376679"/>
            <p14:sldId id="2147376680"/>
          </p14:sldIdLst>
        </p14:section>
        <p14:section name="Conclusion" id="{FD35BD2F-0551-4B8A-AE15-144326846CF7}">
          <p14:sldIdLst/>
        </p14:section>
        <p14:section name="Back up" id="{1709E315-3855-48FE-8B8B-DBE18621610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orient="horz" pos="1392" userDrawn="1">
          <p15:clr>
            <a:srgbClr val="A4A3A4"/>
          </p15:clr>
        </p15:guide>
        <p15:guide id="3" pos="1848" userDrawn="1">
          <p15:clr>
            <a:srgbClr val="A4A3A4"/>
          </p15:clr>
        </p15:guide>
        <p15:guide id="4" pos="2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, Elaine" initials="ZE" lastIdx="2" clrIdx="0">
    <p:extLst>
      <p:ext uri="{19B8F6BF-5375-455C-9EA6-DF929625EA0E}">
        <p15:presenceInfo xmlns:p15="http://schemas.microsoft.com/office/powerpoint/2012/main" userId="S::Elaine.Zhao@nike.com::f17bf842-5a91-48e9-ad94-7ce57e980b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4CE"/>
    <a:srgbClr val="3592B8"/>
    <a:srgbClr val="1882AE"/>
    <a:srgbClr val="0070C0"/>
    <a:srgbClr val="D1D1D1"/>
    <a:srgbClr val="F2F2F2"/>
    <a:srgbClr val="00803B"/>
    <a:srgbClr val="005DA3"/>
    <a:srgbClr val="338DCD"/>
    <a:srgbClr val="004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 autoAdjust="0"/>
    <p:restoredTop sz="94926" autoAdjust="0"/>
  </p:normalViewPr>
  <p:slideViewPr>
    <p:cSldViewPr snapToGrid="0">
      <p:cViewPr varScale="1">
        <p:scale>
          <a:sx n="66" d="100"/>
          <a:sy n="66" d="100"/>
        </p:scale>
        <p:origin x="899" y="62"/>
      </p:cViewPr>
      <p:guideLst>
        <p:guide orient="horz" pos="504"/>
        <p:guide orient="horz" pos="1392"/>
        <p:guide pos="1848"/>
        <p:guide pos="22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.xlsb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2.xlsb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3.xlsb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4.xlsb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5.xlsb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6.xlsb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7.xlsb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471502590673576"/>
          <c:y val="1.844625753813409E-2"/>
          <c:w val="0.73056994818652854"/>
          <c:h val="0.96310748492373177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rgbClr val="DADADA"/>
            </a:solidFill>
            <a:ln>
              <a:noFill/>
            </a:ln>
          </c:spPr>
          <c:invertIfNegative val="0"/>
          <c:val>
            <c:numRef>
              <c:f>Sheet1!$A$1:$D$1</c:f>
              <c:numCache>
                <c:formatCode>General</c:formatCode>
                <c:ptCount val="4"/>
                <c:pt idx="0">
                  <c:v>22.6</c:v>
                </c:pt>
                <c:pt idx="1">
                  <c:v>32.4</c:v>
                </c:pt>
                <c:pt idx="2">
                  <c:v>25.4</c:v>
                </c:pt>
                <c:pt idx="3">
                  <c:v>34.799999999999997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94-4751-8CA3-46649314BC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44217511"/>
        <c:axId val="1"/>
      </c:barChart>
      <c:catAx>
        <c:axId val="144217511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34.799999999999997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144217511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471502590673576"/>
          <c:y val="1.844625753813409E-2"/>
          <c:w val="0.73056994818652854"/>
          <c:h val="0.96310748492373177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rgbClr val="DADADA"/>
            </a:solidFill>
            <a:ln>
              <a:noFill/>
            </a:ln>
          </c:spPr>
          <c:invertIfNegative val="0"/>
          <c:val>
            <c:numRef>
              <c:f>Sheet1!$A$1:$D$1</c:f>
              <c:numCache>
                <c:formatCode>General</c:formatCode>
                <c:ptCount val="4"/>
                <c:pt idx="0">
                  <c:v>25</c:v>
                </c:pt>
                <c:pt idx="1">
                  <c:v>20</c:v>
                </c:pt>
                <c:pt idx="2">
                  <c:v>11.8</c:v>
                </c:pt>
                <c:pt idx="3">
                  <c:v>9.1999999999999993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6A-4E80-898B-F6F24E25E2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44577247"/>
        <c:axId val="1"/>
      </c:barChart>
      <c:catAx>
        <c:axId val="144577247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25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144577247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471502590673576"/>
          <c:y val="1.844625753813409E-2"/>
          <c:w val="0.73056994818652854"/>
          <c:h val="0.96310748492373177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rgbClr val="DADADA"/>
            </a:solidFill>
            <a:ln>
              <a:noFill/>
            </a:ln>
          </c:spPr>
          <c:invertIfNegative val="0"/>
          <c:val>
            <c:numRef>
              <c:f>Sheet1!$A$1:$D$1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5.5</c:v>
                </c:pt>
                <c:pt idx="2">
                  <c:v>10.6</c:v>
                </c:pt>
                <c:pt idx="3">
                  <c:v>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EB-4B78-BA44-3F9FD71B50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44275551"/>
        <c:axId val="1"/>
      </c:barChart>
      <c:catAx>
        <c:axId val="144275551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.6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144275551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471502590673576"/>
          <c:y val="1.844625753813409E-2"/>
          <c:w val="0.73056994818652854"/>
          <c:h val="0.96310748492373177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rgbClr val="DFE5EF"/>
            </a:solidFill>
            <a:ln>
              <a:noFill/>
            </a:ln>
          </c:spPr>
          <c:invertIfNegative val="0"/>
          <c:val>
            <c:numRef>
              <c:f>Sheet1!$A$1:$D$1</c:f>
              <c:numCache>
                <c:formatCode>General</c:formatCode>
                <c:ptCount val="4"/>
                <c:pt idx="0">
                  <c:v>70</c:v>
                </c:pt>
                <c:pt idx="1">
                  <c:v>50</c:v>
                </c:pt>
                <c:pt idx="2">
                  <c:v>48</c:v>
                </c:pt>
                <c:pt idx="3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5E-4ECC-B08D-0F39C50A2F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44218823"/>
        <c:axId val="1"/>
      </c:barChart>
      <c:catAx>
        <c:axId val="144218823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70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144218823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471502590673576"/>
          <c:y val="1.844625753813409E-2"/>
          <c:w val="0.73056994818652854"/>
          <c:h val="0.96310748492373177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rgbClr val="DFE5EF"/>
            </a:solidFill>
            <a:ln>
              <a:noFill/>
            </a:ln>
          </c:spPr>
          <c:invertIfNegative val="0"/>
          <c:val>
            <c:numRef>
              <c:f>Sheet1!$A$1:$D$1</c:f>
              <c:numCache>
                <c:formatCode>General</c:formatCode>
                <c:ptCount val="4"/>
                <c:pt idx="0">
                  <c:v>3</c:v>
                </c:pt>
                <c:pt idx="1">
                  <c:v>11</c:v>
                </c:pt>
                <c:pt idx="2">
                  <c:v>7.0000000000000009</c:v>
                </c:pt>
                <c:pt idx="3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71-4C36-8637-96E63B98BD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44568391"/>
        <c:axId val="1"/>
      </c:barChart>
      <c:catAx>
        <c:axId val="144568391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23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144568391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510204081632653"/>
          <c:y val="1.844625753813409E-2"/>
          <c:w val="0.19183673469387755"/>
          <c:h val="0.96310748492373177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rgbClr val="DFE5EF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.16734693877551021"/>
                  <c:y val="0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b="1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DAE9-46A5-9FC1-D029319A139F}"/>
                </c:ext>
              </c:extLst>
            </c:dLbl>
            <c:dLbl>
              <c:idx val="1"/>
              <c:layout>
                <c:manualLayout>
                  <c:x val="0.16190476190476191"/>
                  <c:y val="0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b="1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DAE9-46A5-9FC1-D029319A139F}"/>
                </c:ext>
              </c:extLst>
            </c:dLbl>
            <c:dLbl>
              <c:idx val="2"/>
              <c:layout>
                <c:manualLayout>
                  <c:x val="0.18571428571428572"/>
                  <c:y val="0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b="1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DAE9-46A5-9FC1-D029319A139F}"/>
                </c:ext>
              </c:extLst>
            </c:dLbl>
            <c:dLbl>
              <c:idx val="3"/>
              <c:layout>
                <c:manualLayout>
                  <c:x val="0.1707482993197279"/>
                  <c:y val="0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b="1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DAE9-46A5-9FC1-D029319A139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0.98</c:v>
                </c:pt>
                <c:pt idx="1">
                  <c:v>0.91</c:v>
                </c:pt>
                <c:pt idx="2">
                  <c:v>1.21</c:v>
                </c:pt>
                <c:pt idx="3">
                  <c:v>1.02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AE9-46A5-9FC1-D029319A13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44219479"/>
        <c:axId val="1"/>
      </c:barChart>
      <c:catAx>
        <c:axId val="144219479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.21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144219479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828478964401294"/>
          <c:y val="1.844625753813409E-2"/>
          <c:w val="0.66343042071197411"/>
          <c:h val="0.96310748492373177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rgbClr val="9DB1CF"/>
            </a:solidFill>
            <a:ln>
              <a:noFill/>
            </a:ln>
          </c:spPr>
          <c:invertIfNegative val="0"/>
          <c:val>
            <c:numRef>
              <c:f>Sheet1!$A$1:$D$1</c:f>
              <c:numCache>
                <c:formatCode>General</c:formatCode>
                <c:ptCount val="4"/>
                <c:pt idx="0">
                  <c:v>8</c:v>
                </c:pt>
                <c:pt idx="1">
                  <c:v>5</c:v>
                </c:pt>
                <c:pt idx="2">
                  <c:v>10</c:v>
                </c:pt>
                <c:pt idx="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1A-4A90-9149-0E99629BA8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43143959"/>
        <c:axId val="1"/>
      </c:barChart>
      <c:catAx>
        <c:axId val="143143959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1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143143959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828478964401294"/>
          <c:y val="1.844625753813409E-2"/>
          <c:w val="0.66343042071197411"/>
          <c:h val="0.96310748492373177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rgbClr val="9DB1CF"/>
            </a:solidFill>
            <a:ln>
              <a:noFill/>
            </a:ln>
          </c:spPr>
          <c:invertIfNegative val="0"/>
          <c:val>
            <c:numRef>
              <c:f>Sheet1!$A$1:$D$1</c:f>
              <c:numCache>
                <c:formatCode>General</c:formatCode>
                <c:ptCount val="4"/>
                <c:pt idx="0">
                  <c:v>22</c:v>
                </c:pt>
                <c:pt idx="1">
                  <c:v>33</c:v>
                </c:pt>
                <c:pt idx="2">
                  <c:v>28.999999999999996</c:v>
                </c:pt>
                <c:pt idx="3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1E-4D2B-B734-976FB59AE7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44267351"/>
        <c:axId val="1"/>
      </c:barChart>
      <c:catAx>
        <c:axId val="144267351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36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144267351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38137-7E48-4C45-9BCB-E4C8DBC9D4FC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B043B-5821-47F2-9CA1-3141724DB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71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B043B-5821-47F2-9CA1-3141724DB0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56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#</a:t>
            </a:r>
            <a:r>
              <a:rPr lang="zh-CN" altLang="en-US" dirty="0"/>
              <a:t>口径标注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，</a:t>
            </a:r>
            <a:r>
              <a:rPr lang="en-US" altLang="zh-CN" dirty="0"/>
              <a:t>COMFORT</a:t>
            </a:r>
            <a:r>
              <a:rPr lang="zh-CN" altLang="en-US" dirty="0"/>
              <a:t>，</a:t>
            </a:r>
            <a:r>
              <a:rPr lang="en-US" altLang="zh-CN" dirty="0"/>
              <a:t>FUNCTIONALITY</a:t>
            </a:r>
            <a:r>
              <a:rPr lang="zh-CN" altLang="en-US" dirty="0"/>
              <a:t>，</a:t>
            </a:r>
            <a:r>
              <a:rPr lang="en-US" altLang="zh-CN" dirty="0"/>
              <a:t>PRICE</a:t>
            </a:r>
            <a:r>
              <a:rPr lang="zh-CN" altLang="en-US" dirty="0"/>
              <a:t>：分子为相应标签数，分母为总评论数，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 err="1"/>
              <a:t>sku</a:t>
            </a:r>
            <a:r>
              <a:rPr lang="zh-CN" altLang="en-US" dirty="0"/>
              <a:t>平均；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USAGE</a:t>
            </a:r>
            <a:r>
              <a:rPr lang="zh-CN" altLang="en-US" dirty="0"/>
              <a:t> </a:t>
            </a:r>
            <a:r>
              <a:rPr lang="en-US" altLang="zh-CN" dirty="0"/>
              <a:t>SCENARIO</a:t>
            </a:r>
            <a:r>
              <a:rPr lang="zh-CN" altLang="en-US" dirty="0"/>
              <a:t>，前两项分子为相应标签数，分母为场景评论数；最后一项为信息熵*</a:t>
            </a:r>
            <a:r>
              <a:rPr lang="en-US" altLang="zh-CN" dirty="0"/>
              <a:t>100</a:t>
            </a:r>
            <a:r>
              <a:rPr lang="zh-CN" altLang="en-US" dirty="0"/>
              <a:t>。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 err="1"/>
              <a:t>sku</a:t>
            </a:r>
            <a:r>
              <a:rPr lang="zh-CN" altLang="en-US" dirty="0"/>
              <a:t>平均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人群结构： 分子为相应项目，分母为人群评论数，</a:t>
            </a:r>
            <a:r>
              <a:rPr lang="en-US" altLang="zh-CN" dirty="0"/>
              <a:t>by</a:t>
            </a:r>
            <a:r>
              <a:rPr lang="zh-CN" altLang="en-US" dirty="0"/>
              <a:t> 总评论平均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可能被cue</a:t>
            </a:r>
            <a:r>
              <a:rPr lang="en-US" dirty="0"/>
              <a:t>: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 err="1"/>
              <a:t>Considerationn</a:t>
            </a:r>
            <a:r>
              <a:rPr lang="zh-CN" altLang="en-US" dirty="0"/>
              <a:t> </a:t>
            </a:r>
            <a:r>
              <a:rPr lang="en-US" altLang="zh-CN" dirty="0"/>
              <a:t>factor</a:t>
            </a:r>
            <a:r>
              <a:rPr lang="en-US" dirty="0"/>
              <a:t>加起来不是</a:t>
            </a:r>
            <a:r>
              <a:rPr lang="en-US" altLang="zh-CN" dirty="0"/>
              <a:t>100%</a:t>
            </a:r>
            <a:r>
              <a:rPr lang="zh-CN" altLang="en-US" dirty="0"/>
              <a:t>的原因：有的评论同时提及了多项、二级标签多个</a:t>
            </a:r>
            <a:r>
              <a:rPr lang="en-US" altLang="zh-CN" dirty="0"/>
              <a:t>1</a:t>
            </a:r>
            <a:r>
              <a:rPr lang="zh-CN" altLang="en-US" dirty="0"/>
              <a:t>可以累加（比如</a:t>
            </a:r>
            <a:r>
              <a:rPr lang="en-US" altLang="zh-CN" dirty="0"/>
              <a:t>design</a:t>
            </a:r>
            <a:r>
              <a:rPr lang="zh-CN" altLang="en-US" dirty="0"/>
              <a:t>的鞋型和好看如果在同一条评论中被提到则“设计”变为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dirty="0" err="1"/>
              <a:t>为什么分母不同</a:t>
            </a:r>
            <a:r>
              <a:rPr lang="zh-CN" altLang="en-US" dirty="0"/>
              <a:t>：</a:t>
            </a:r>
            <a:r>
              <a:rPr lang="en-US" altLang="zh-CN" dirty="0" err="1"/>
              <a:t>emmmm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熵的含义：复杂度</a:t>
            </a:r>
            <a:r>
              <a:rPr lang="en-US" altLang="zh-CN" dirty="0"/>
              <a:t>/</a:t>
            </a:r>
            <a:r>
              <a:rPr lang="zh-CN" altLang="en-US" dirty="0"/>
              <a:t>不确定性</a:t>
            </a:r>
            <a:r>
              <a:rPr lang="en-US" altLang="zh-CN" dirty="0"/>
              <a:t>/</a:t>
            </a:r>
            <a:r>
              <a:rPr lang="zh-CN" altLang="en-US" dirty="0"/>
              <a:t>丰富度 公式 </a:t>
            </a:r>
            <a:r>
              <a:rPr lang="en-US" altLang="zh-CN" dirty="0"/>
              <a:t>:</a:t>
            </a:r>
            <a:r>
              <a:rPr lang="en-US" altLang="zh-CN" dirty="0" err="1"/>
              <a:t>ent</a:t>
            </a:r>
            <a:r>
              <a:rPr lang="en-US" altLang="zh-CN" dirty="0"/>
              <a:t> = -</a:t>
            </a:r>
            <a:r>
              <a:rPr lang="en-US" altLang="zh-CN" dirty="0" err="1"/>
              <a:t>plogp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dirty="0"/>
              <a:t>versatility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B043B-5821-47F2-9CA1-3141724DB0E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73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SOB &amp; CAGR</a:t>
            </a:r>
            <a:r>
              <a:rPr lang="zh-CN" altLang="en-US" dirty="0"/>
              <a:t>：</a:t>
            </a:r>
            <a:r>
              <a:rPr lang="en-US" altLang="zh-CN" dirty="0"/>
              <a:t>total market, 6&amp;11 excluded = +4%</a:t>
            </a:r>
          </a:p>
          <a:p>
            <a:endParaRPr lang="en-US" dirty="0"/>
          </a:p>
          <a:p>
            <a:r>
              <a:rPr lang="en-US" dirty="0"/>
              <a:t>A</a:t>
            </a:r>
            <a:r>
              <a:rPr lang="zh-CN" altLang="en-US" dirty="0"/>
              <a:t>：绿灯</a:t>
            </a:r>
            <a:r>
              <a:rPr lang="en-US" altLang="zh-CN" dirty="0"/>
              <a:t>/Functionality&gt;Design&gt;Price&gt;Identification / Running is the main usage. / (Asics NIKE) </a:t>
            </a:r>
            <a:r>
              <a:rPr lang="zh-CN" altLang="en-US" dirty="0"/>
              <a:t>（</a:t>
            </a:r>
            <a:r>
              <a:rPr lang="en-US" altLang="zh-CN" dirty="0"/>
              <a:t>LINING QIAODAN XTEP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B</a:t>
            </a:r>
            <a:r>
              <a:rPr lang="zh-CN" altLang="en-US" dirty="0"/>
              <a:t>：红灯</a:t>
            </a:r>
            <a:r>
              <a:rPr lang="en-US" altLang="zh-CN" dirty="0"/>
              <a:t>/Identification&gt;Functionality&gt;Design&gt;Price/ To show uniqueness from others. / </a:t>
            </a:r>
            <a:r>
              <a:rPr lang="zh-CN" altLang="en-US" dirty="0"/>
              <a:t>（</a:t>
            </a:r>
            <a:r>
              <a:rPr lang="en-US" altLang="zh-CN" dirty="0"/>
              <a:t>ON SALOMON HOKA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/>
              <a:t>Adidas LINING ANTA NIKE(7)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C</a:t>
            </a:r>
            <a:r>
              <a:rPr lang="zh-CN" altLang="en-US" dirty="0"/>
              <a:t>：黄灯</a:t>
            </a:r>
            <a:r>
              <a:rPr lang="en-US" altLang="zh-CN" dirty="0"/>
              <a:t>/Design&gt;Functionality&gt;Price&gt;Identification / Sports footwear for multiple exercises. / (ADIDAS ANTA ) (PEAK NIKE ASICS XTEP LINING)</a:t>
            </a:r>
          </a:p>
          <a:p>
            <a:r>
              <a:rPr lang="en-US" altLang="zh-CN" dirty="0"/>
              <a:t>D</a:t>
            </a:r>
            <a:r>
              <a:rPr lang="zh-CN" altLang="en-US" dirty="0"/>
              <a:t>：</a:t>
            </a:r>
            <a:r>
              <a:rPr lang="en-US" altLang="zh-CN" dirty="0"/>
              <a:t>- /Design&gt;Price&gt;Functionality&gt;Identification / Daily sneakers providing wild match with clothing. / (ANTA LINING ERKE) (SKECHERS) (361 NB XTEP) NIKE(9)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top brands: </a:t>
            </a:r>
            <a:r>
              <a:rPr lang="zh-CN" altLang="en-US" dirty="0"/>
              <a:t>按照排名排序，不展示具体</a:t>
            </a:r>
            <a:r>
              <a:rPr lang="en-US" altLang="zh-CN" dirty="0"/>
              <a:t>brand</a:t>
            </a:r>
            <a:r>
              <a:rPr lang="zh-CN" altLang="en-US" dirty="0"/>
              <a:t>的</a:t>
            </a:r>
            <a:r>
              <a:rPr lang="en-US" altLang="zh-CN" dirty="0"/>
              <a:t>SOB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B043B-5821-47F2-9CA1-3141724DB0E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72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B043B-5821-47F2-9CA1-3141724DB0E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918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B043B-5821-47F2-9CA1-3141724DB0E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6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B043B-5821-47F2-9CA1-3141724DB0E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32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4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5.bin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9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2DDFB55-4A2A-4946-98CC-1E0C04D022B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44590523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2DDFB55-4A2A-4946-98CC-1E0C04D022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1224B64-1E37-4F9F-B9B2-917866F7AFF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82547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Trade Gothic LT Std Cn" panose="020B0606020502020204" pitchFamily="34" charset="0"/>
              <a:ea typeface="DengXian" panose="02010600030101010101" pitchFamily="2" charset="-122"/>
              <a:cs typeface="+mn-cs"/>
              <a:sym typeface="Trade Gothic LT Std Cn" panose="020B06060205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3FDF87-E7AC-4EF9-8385-629CAFFAA4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2546709"/>
            <a:ext cx="10871200" cy="1764584"/>
          </a:xfrm>
          <a:gradFill>
            <a:gsLst>
              <a:gs pos="100000">
                <a:schemeClr val="accent2"/>
              </a:gs>
              <a:gs pos="50000">
                <a:srgbClr val="E0FF6A"/>
              </a:gs>
              <a:gs pos="0">
                <a:srgbClr val="7BFFAC"/>
              </a:gs>
            </a:gsLst>
            <a:lin ang="10800000" scaled="0"/>
          </a:gradFill>
          <a:ln w="12700">
            <a:miter lim="400000"/>
          </a:ln>
        </p:spPr>
        <p:txBody>
          <a:bodyPr vert="horz" lIns="14288" tIns="14288" rIns="14288" bIns="14288" anchor="ctr"/>
          <a:lstStyle>
            <a:lvl1pPr>
              <a:defRPr lang="en-US" sz="6400" b="0" spc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  <a:ea typeface="Gill Sans"/>
                <a:cs typeface="Gill Sans"/>
              </a:defRPr>
            </a:lvl1pPr>
          </a:lstStyle>
          <a:p>
            <a:pPr lvl="0" defTabSz="228584" hangingPunct="0">
              <a:spcBef>
                <a:spcPts val="0"/>
              </a:spcBef>
              <a:buSzTx/>
            </a:pPr>
            <a:r>
              <a:rPr lang="en-US" dirty="0"/>
              <a:t>SECTION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311577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2DDFB55-4A2A-4946-98CC-1E0C04D022B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56117528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2DDFB55-4A2A-4946-98CC-1E0C04D022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1224B64-1E37-4F9F-B9B2-917866F7AFF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82547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Trade Gothic LT Std Cn" panose="020B0606020502020204" pitchFamily="34" charset="0"/>
              <a:ea typeface="DengXian" panose="02010600030101010101" pitchFamily="2" charset="-122"/>
              <a:cs typeface="+mn-cs"/>
              <a:sym typeface="Trade Gothic LT Std Cn" panose="020B06060205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3FDF87-E7AC-4EF9-8385-629CAFFAA4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2546709"/>
            <a:ext cx="10871200" cy="1764584"/>
          </a:xfrm>
          <a:gradFill>
            <a:gsLst>
              <a:gs pos="100000">
                <a:schemeClr val="accent2"/>
              </a:gs>
              <a:gs pos="50000">
                <a:srgbClr val="E0FF6A"/>
              </a:gs>
              <a:gs pos="0">
                <a:srgbClr val="7BFFAC"/>
              </a:gs>
            </a:gsLst>
            <a:lin ang="10800000" scaled="0"/>
          </a:gradFill>
          <a:ln w="12700">
            <a:miter lim="400000"/>
          </a:ln>
        </p:spPr>
        <p:txBody>
          <a:bodyPr vert="horz" lIns="14288" tIns="14288" rIns="14288" bIns="14288" anchor="ctr"/>
          <a:lstStyle>
            <a:lvl1pPr>
              <a:defRPr lang="en-US" sz="6400" b="0" spc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  <a:ea typeface="Gill Sans"/>
                <a:cs typeface="Gill Sans"/>
              </a:defRPr>
            </a:lvl1pPr>
          </a:lstStyle>
          <a:p>
            <a:pPr lvl="0" defTabSz="228584" hangingPunct="0">
              <a:spcBef>
                <a:spcPts val="0"/>
              </a:spcBef>
              <a:buSzTx/>
            </a:pPr>
            <a:r>
              <a:rPr lang="en-US" dirty="0"/>
              <a:t>SECTION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403509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BE9B-1B76-43B1-BFE4-0DDF408BFA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766297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BE9B-1B76-43B1-BFE4-0DDF408BF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73A40D0-A2E3-4986-B2B6-A9DF776660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rgbClr val="C0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82547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b="1" i="0" baseline="0" dirty="0">
              <a:solidFill>
                <a:schemeClr val="bg1"/>
              </a:solidFill>
              <a:latin typeface="Trade Gothic for Nike 365 BdCn" panose="020B0806040303020004" pitchFamily="34" charset="0"/>
              <a:sym typeface="Trade Gothic for Nike 365 BdCn" panose="020B0806040303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BD033-9853-4524-8E53-DB29337AA443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12700">
            <a:miter lim="400000"/>
          </a:ln>
        </p:spPr>
        <p:txBody>
          <a:bodyPr vert="horz" lIns="50800" tIns="50800" rIns="50800" bIns="50800" anchor="ctr">
            <a:noAutofit/>
          </a:bodyPr>
          <a:lstStyle>
            <a:lvl1pPr>
              <a:defRPr lang="en-US" dirty="0">
                <a:latin typeface="+mn-lt"/>
              </a:defRPr>
            </a:lvl1pPr>
          </a:lstStyle>
          <a:p>
            <a:pPr lvl="0">
              <a:lnSpc>
                <a:spcPct val="8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0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rcial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BE9B-1B76-43B1-BFE4-0DDF408BFA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26961039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BE9B-1B76-43B1-BFE4-0DDF408BF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73A40D0-A2E3-4986-B2B6-A9DF776660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rgbClr val="C0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82547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b="1" i="0" baseline="0" dirty="0">
              <a:solidFill>
                <a:schemeClr val="bg1"/>
              </a:solidFill>
              <a:latin typeface="Trade Gothic for Nike 365 BdCn" panose="020B0806040303020004" pitchFamily="34" charset="0"/>
              <a:sym typeface="Trade Gothic for Nike 365 BdCn" panose="020B0806040303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BD033-9853-4524-8E53-DB29337AA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ln w="12700">
            <a:miter lim="400000"/>
          </a:ln>
        </p:spPr>
        <p:txBody>
          <a:bodyPr vert="horz" lIns="50800" tIns="50800" rIns="50800" bIns="50800" anchor="ctr">
            <a:noAutofit/>
          </a:bodyPr>
          <a:lstStyle>
            <a:lvl1pPr>
              <a:defRPr lang="en-US" dirty="0">
                <a:latin typeface="+mn-lt"/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 dirty="0"/>
              <a:t>COMMERCIAL ANALYTICS</a:t>
            </a:r>
          </a:p>
        </p:txBody>
      </p:sp>
    </p:spTree>
    <p:extLst>
      <p:ext uri="{BB962C8B-B14F-4D97-AF65-F5344CB8AC3E}">
        <p14:creationId xmlns:p14="http://schemas.microsoft.com/office/powerpoint/2010/main" val="286458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place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BE9B-1B76-43B1-BFE4-0DDF408BFA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81954321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BE9B-1B76-43B1-BFE4-0DDF408BF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73A40D0-A2E3-4986-B2B6-A9DF776660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rgbClr val="C0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82547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b="1" i="0" baseline="0" dirty="0">
              <a:solidFill>
                <a:schemeClr val="bg1"/>
              </a:solidFill>
              <a:latin typeface="Trade Gothic for Nike 365 BdCn" panose="020B0806040303020004" pitchFamily="34" charset="0"/>
              <a:sym typeface="Trade Gothic for Nike 365 BdCn" panose="020B0806040303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BD033-9853-4524-8E53-DB29337AA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ln w="12700">
            <a:miter lim="400000"/>
          </a:ln>
        </p:spPr>
        <p:txBody>
          <a:bodyPr vert="horz" lIns="50800" tIns="50800" rIns="50800" bIns="50800" anchor="ctr">
            <a:noAutofit/>
          </a:bodyPr>
          <a:lstStyle>
            <a:lvl1pPr>
              <a:defRPr lang="en-US" dirty="0">
                <a:latin typeface="+mn-lt"/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 altLang="zh-CN" dirty="0"/>
              <a:t>MARKETPLACE</a:t>
            </a:r>
            <a:r>
              <a:rPr lang="en-US" dirty="0"/>
              <a:t> ANALYTICS</a:t>
            </a:r>
          </a:p>
        </p:txBody>
      </p:sp>
    </p:spTree>
    <p:extLst>
      <p:ext uri="{BB962C8B-B14F-4D97-AF65-F5344CB8AC3E}">
        <p14:creationId xmlns:p14="http://schemas.microsoft.com/office/powerpoint/2010/main" val="368759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BE9B-1B76-43B1-BFE4-0DDF408BFA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9167109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BE9B-1B76-43B1-BFE4-0DDF408BF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73A40D0-A2E3-4986-B2B6-A9DF776660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rgbClr val="C0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82547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b="1" i="0" baseline="0" dirty="0">
              <a:solidFill>
                <a:schemeClr val="bg1"/>
              </a:solidFill>
              <a:latin typeface="Trade Gothic for Nike 365 BdCn" panose="020B0806040303020004" pitchFamily="34" charset="0"/>
              <a:sym typeface="Trade Gothic for Nike 365 BdCn" panose="020B0806040303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BD033-9853-4524-8E53-DB29337AA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ln w="12700">
            <a:miter lim="400000"/>
          </a:ln>
        </p:spPr>
        <p:txBody>
          <a:bodyPr vert="horz" lIns="50800" tIns="50800" rIns="50800" bIns="50800" anchor="ctr">
            <a:noAutofit/>
          </a:bodyPr>
          <a:lstStyle>
            <a:lvl1pPr>
              <a:defRPr lang="en-US" dirty="0">
                <a:latin typeface="+mn-lt"/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 altLang="zh-CN" dirty="0"/>
              <a:t>MARKETING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5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ice of Consu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BE9B-1B76-43B1-BFE4-0DDF408BFA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3745908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BE9B-1B76-43B1-BFE4-0DDF408BF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73A40D0-A2E3-4986-B2B6-A9DF776660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rgbClr val="C0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82547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b="1" i="0" baseline="0" dirty="0">
              <a:solidFill>
                <a:schemeClr val="bg1"/>
              </a:solidFill>
              <a:latin typeface="Trade Gothic for Nike 365 BdCn" panose="020B0806040303020004" pitchFamily="34" charset="0"/>
              <a:sym typeface="Trade Gothic for Nike 365 BdCn" panose="020B0806040303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BD033-9853-4524-8E53-DB29337AA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ln w="12700">
            <a:miter lim="400000"/>
          </a:ln>
        </p:spPr>
        <p:txBody>
          <a:bodyPr vert="horz" lIns="50800" tIns="50800" rIns="50800" bIns="50800" anchor="ctr">
            <a:noAutofit/>
          </a:bodyPr>
          <a:lstStyle>
            <a:lvl1pPr>
              <a:defRPr lang="en-US" dirty="0">
                <a:latin typeface="+mn-lt"/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 altLang="zh-CN" dirty="0"/>
              <a:t>VOICE OF CONSUMER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55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ed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BE9B-1B76-43B1-BFE4-0DDF408BFA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56955813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BE9B-1B76-43B1-BFE4-0DDF408BF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73A40D0-A2E3-4986-B2B6-A9DF776660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rgbClr val="C0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82547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b="1" i="0" baseline="0" dirty="0">
              <a:solidFill>
                <a:schemeClr val="bg1"/>
              </a:solidFill>
              <a:latin typeface="Trade Gothic for Nike 365 BdCn" panose="020B0806040303020004" pitchFamily="34" charset="0"/>
              <a:sym typeface="Trade Gothic for Nike 365 BdCn" panose="020B0806040303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BD033-9853-4524-8E53-DB29337AA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ln w="12700">
            <a:miter lim="400000"/>
          </a:ln>
        </p:spPr>
        <p:txBody>
          <a:bodyPr vert="horz" lIns="50800" tIns="50800" rIns="50800" bIns="50800" anchor="ctr">
            <a:noAutofit/>
          </a:bodyPr>
          <a:lstStyle>
            <a:lvl1pPr>
              <a:defRPr lang="en-US" dirty="0">
                <a:latin typeface="+mn-lt"/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 altLang="zh-CN" dirty="0"/>
              <a:t>SCALED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0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1F5A9-8122-4485-8029-BD574A55E805}"/>
              </a:ext>
            </a:extLst>
          </p:cNvPr>
          <p:cNvSpPr/>
          <p:nvPr/>
        </p:nvSpPr>
        <p:spPr>
          <a:xfrm>
            <a:off x="-135467" y="-491067"/>
            <a:ext cx="12462933" cy="7840136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0311" tIns="90311" rIns="90311" bIns="90311" numCol="1" spcCol="38100" rtlCol="0" anchor="ctr">
            <a:normAutofit/>
          </a:bodyPr>
          <a:lstStyle/>
          <a:p>
            <a:pPr algn="ctr" defTabSz="1467410" hangingPunct="0"/>
            <a:endParaRPr lang="en-US" sz="5689">
              <a:solidFill>
                <a:srgbClr val="FFFFFF"/>
              </a:solidFill>
              <a:latin typeface="+mn-lt"/>
              <a:sym typeface="Helvetica Light"/>
            </a:endParaRPr>
          </a:p>
        </p:txBody>
      </p:sp>
      <p:sp>
        <p:nvSpPr>
          <p:cNvPr id="6" name="Shape 43">
            <a:extLst>
              <a:ext uri="{FF2B5EF4-FFF2-40B4-BE49-F238E27FC236}">
                <a16:creationId xmlns:a16="http://schemas.microsoft.com/office/drawing/2014/main" id="{3565849F-7F6C-499E-8604-4501190184E5}"/>
              </a:ext>
            </a:extLst>
          </p:cNvPr>
          <p:cNvSpPr/>
          <p:nvPr/>
        </p:nvSpPr>
        <p:spPr>
          <a:xfrm>
            <a:off x="3159669" y="2425947"/>
            <a:ext cx="5872673" cy="2006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19735" extrusionOk="0">
                <a:moveTo>
                  <a:pt x="21286" y="0"/>
                </a:moveTo>
                <a:lnTo>
                  <a:pt x="5715" y="17533"/>
                </a:lnTo>
                <a:cubicBezTo>
                  <a:pt x="4041" y="19421"/>
                  <a:pt x="1406" y="21600"/>
                  <a:pt x="300" y="16988"/>
                </a:cubicBezTo>
                <a:cubicBezTo>
                  <a:pt x="-314" y="14436"/>
                  <a:pt x="68" y="10434"/>
                  <a:pt x="965" y="6767"/>
                </a:cubicBezTo>
                <a:cubicBezTo>
                  <a:pt x="1541" y="4421"/>
                  <a:pt x="2277" y="2281"/>
                  <a:pt x="3016" y="133"/>
                </a:cubicBezTo>
                <a:cubicBezTo>
                  <a:pt x="2603" y="1880"/>
                  <a:pt x="1460" y="7753"/>
                  <a:pt x="2977" y="10628"/>
                </a:cubicBezTo>
                <a:cubicBezTo>
                  <a:pt x="3568" y="11744"/>
                  <a:pt x="4608" y="11863"/>
                  <a:pt x="5894" y="10933"/>
                </a:cubicBezTo>
                <a:cubicBezTo>
                  <a:pt x="5894" y="10933"/>
                  <a:pt x="21286" y="0"/>
                  <a:pt x="21286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304768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313A2C-6676-4F9F-A388-9FD020358F64}"/>
              </a:ext>
            </a:extLst>
          </p:cNvPr>
          <p:cNvSpPr/>
          <p:nvPr/>
        </p:nvSpPr>
        <p:spPr>
          <a:xfrm>
            <a:off x="-135467" y="-491067"/>
            <a:ext cx="12462933" cy="7840136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0311" tIns="90311" rIns="90311" bIns="90311" numCol="1" spcCol="38100" rtlCol="0" anchor="ctr">
            <a:normAutofit/>
          </a:bodyPr>
          <a:lstStyle/>
          <a:p>
            <a:pPr algn="ctr" defTabSz="1467410" hangingPunct="0"/>
            <a:endParaRPr lang="en-US" sz="5689">
              <a:solidFill>
                <a:srgbClr val="FFFFFF"/>
              </a:solidFill>
              <a:latin typeface="+mn-lt"/>
              <a:sym typeface="Helvetica Light"/>
            </a:endParaRPr>
          </a:p>
        </p:txBody>
      </p:sp>
      <p:sp>
        <p:nvSpPr>
          <p:cNvPr id="7" name="Shape 43">
            <a:extLst>
              <a:ext uri="{FF2B5EF4-FFF2-40B4-BE49-F238E27FC236}">
                <a16:creationId xmlns:a16="http://schemas.microsoft.com/office/drawing/2014/main" id="{6B2DD012-9B7D-4862-9CD5-ABF06E952AAF}"/>
              </a:ext>
            </a:extLst>
          </p:cNvPr>
          <p:cNvSpPr/>
          <p:nvPr/>
        </p:nvSpPr>
        <p:spPr>
          <a:xfrm>
            <a:off x="3159669" y="2425947"/>
            <a:ext cx="5872673" cy="2006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19735" extrusionOk="0">
                <a:moveTo>
                  <a:pt x="21286" y="0"/>
                </a:moveTo>
                <a:lnTo>
                  <a:pt x="5715" y="17533"/>
                </a:lnTo>
                <a:cubicBezTo>
                  <a:pt x="4041" y="19421"/>
                  <a:pt x="1406" y="21600"/>
                  <a:pt x="300" y="16988"/>
                </a:cubicBezTo>
                <a:cubicBezTo>
                  <a:pt x="-314" y="14436"/>
                  <a:pt x="68" y="10434"/>
                  <a:pt x="965" y="6767"/>
                </a:cubicBezTo>
                <a:cubicBezTo>
                  <a:pt x="1541" y="4421"/>
                  <a:pt x="2277" y="2281"/>
                  <a:pt x="3016" y="133"/>
                </a:cubicBezTo>
                <a:cubicBezTo>
                  <a:pt x="2603" y="1880"/>
                  <a:pt x="1460" y="7753"/>
                  <a:pt x="2977" y="10628"/>
                </a:cubicBezTo>
                <a:cubicBezTo>
                  <a:pt x="3568" y="11744"/>
                  <a:pt x="4608" y="11863"/>
                  <a:pt x="5894" y="10933"/>
                </a:cubicBezTo>
                <a:cubicBezTo>
                  <a:pt x="5894" y="10933"/>
                  <a:pt x="21286" y="0"/>
                  <a:pt x="21286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304768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4F5D8C-9ECD-4226-8245-D65D8AE345E2}"/>
              </a:ext>
            </a:extLst>
          </p:cNvPr>
          <p:cNvSpPr/>
          <p:nvPr/>
        </p:nvSpPr>
        <p:spPr>
          <a:xfrm>
            <a:off x="-135467" y="-491067"/>
            <a:ext cx="12462933" cy="7840136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0311" tIns="90311" rIns="90311" bIns="90311" numCol="1" spcCol="38100" rtlCol="0" anchor="ctr">
            <a:normAutofit/>
          </a:bodyPr>
          <a:lstStyle/>
          <a:p>
            <a:pPr algn="ctr" defTabSz="1467410" hangingPunct="0"/>
            <a:endParaRPr lang="en-US" sz="5689">
              <a:solidFill>
                <a:srgbClr val="FFFFFF"/>
              </a:solidFill>
              <a:latin typeface="+mn-lt"/>
              <a:sym typeface="Helvetica Light"/>
            </a:endParaRPr>
          </a:p>
        </p:txBody>
      </p:sp>
      <p:sp>
        <p:nvSpPr>
          <p:cNvPr id="9" name="Shape 43">
            <a:extLst>
              <a:ext uri="{FF2B5EF4-FFF2-40B4-BE49-F238E27FC236}">
                <a16:creationId xmlns:a16="http://schemas.microsoft.com/office/drawing/2014/main" id="{8CF91101-9AED-4FB8-ACAE-6C0A23F6B69E}"/>
              </a:ext>
            </a:extLst>
          </p:cNvPr>
          <p:cNvSpPr/>
          <p:nvPr/>
        </p:nvSpPr>
        <p:spPr>
          <a:xfrm>
            <a:off x="3159669" y="2425947"/>
            <a:ext cx="5872673" cy="2006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19735" extrusionOk="0">
                <a:moveTo>
                  <a:pt x="21286" y="0"/>
                </a:moveTo>
                <a:lnTo>
                  <a:pt x="5715" y="17533"/>
                </a:lnTo>
                <a:cubicBezTo>
                  <a:pt x="4041" y="19421"/>
                  <a:pt x="1406" y="21600"/>
                  <a:pt x="300" y="16988"/>
                </a:cubicBezTo>
                <a:cubicBezTo>
                  <a:pt x="-314" y="14436"/>
                  <a:pt x="68" y="10434"/>
                  <a:pt x="965" y="6767"/>
                </a:cubicBezTo>
                <a:cubicBezTo>
                  <a:pt x="1541" y="4421"/>
                  <a:pt x="2277" y="2281"/>
                  <a:pt x="3016" y="133"/>
                </a:cubicBezTo>
                <a:cubicBezTo>
                  <a:pt x="2603" y="1880"/>
                  <a:pt x="1460" y="7753"/>
                  <a:pt x="2977" y="10628"/>
                </a:cubicBezTo>
                <a:cubicBezTo>
                  <a:pt x="3568" y="11744"/>
                  <a:pt x="4608" y="11863"/>
                  <a:pt x="5894" y="10933"/>
                </a:cubicBezTo>
                <a:cubicBezTo>
                  <a:pt x="5894" y="10933"/>
                  <a:pt x="21286" y="0"/>
                  <a:pt x="21286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304768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F476C6-3CFD-4A06-8EFC-47883934D546}"/>
              </a:ext>
            </a:extLst>
          </p:cNvPr>
          <p:cNvSpPr/>
          <p:nvPr/>
        </p:nvSpPr>
        <p:spPr>
          <a:xfrm>
            <a:off x="-135467" y="-491067"/>
            <a:ext cx="12462933" cy="7840136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0311" tIns="90311" rIns="90311" bIns="90311" numCol="1" spcCol="38100" rtlCol="0" anchor="ctr">
            <a:normAutofit/>
          </a:bodyPr>
          <a:lstStyle/>
          <a:p>
            <a:pPr algn="ctr" defTabSz="1467410" hangingPunct="0"/>
            <a:endParaRPr lang="en-US" sz="5689">
              <a:solidFill>
                <a:srgbClr val="FFFFFF"/>
              </a:solidFill>
              <a:latin typeface="+mn-lt"/>
              <a:sym typeface="Helvetica Light"/>
            </a:endParaRPr>
          </a:p>
        </p:txBody>
      </p:sp>
      <p:sp>
        <p:nvSpPr>
          <p:cNvPr id="11" name="Shape 43">
            <a:extLst>
              <a:ext uri="{FF2B5EF4-FFF2-40B4-BE49-F238E27FC236}">
                <a16:creationId xmlns:a16="http://schemas.microsoft.com/office/drawing/2014/main" id="{E220033C-52B5-4951-98DA-822961E4DC08}"/>
              </a:ext>
            </a:extLst>
          </p:cNvPr>
          <p:cNvSpPr/>
          <p:nvPr/>
        </p:nvSpPr>
        <p:spPr>
          <a:xfrm>
            <a:off x="3159669" y="2425947"/>
            <a:ext cx="5872673" cy="2006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19735" extrusionOk="0">
                <a:moveTo>
                  <a:pt x="21286" y="0"/>
                </a:moveTo>
                <a:lnTo>
                  <a:pt x="5715" y="17533"/>
                </a:lnTo>
                <a:cubicBezTo>
                  <a:pt x="4041" y="19421"/>
                  <a:pt x="1406" y="21600"/>
                  <a:pt x="300" y="16988"/>
                </a:cubicBezTo>
                <a:cubicBezTo>
                  <a:pt x="-314" y="14436"/>
                  <a:pt x="68" y="10434"/>
                  <a:pt x="965" y="6767"/>
                </a:cubicBezTo>
                <a:cubicBezTo>
                  <a:pt x="1541" y="4421"/>
                  <a:pt x="2277" y="2281"/>
                  <a:pt x="3016" y="133"/>
                </a:cubicBezTo>
                <a:cubicBezTo>
                  <a:pt x="2603" y="1880"/>
                  <a:pt x="1460" y="7753"/>
                  <a:pt x="2977" y="10628"/>
                </a:cubicBezTo>
                <a:cubicBezTo>
                  <a:pt x="3568" y="11744"/>
                  <a:pt x="4608" y="11863"/>
                  <a:pt x="5894" y="10933"/>
                </a:cubicBezTo>
                <a:cubicBezTo>
                  <a:pt x="5894" y="10933"/>
                  <a:pt x="21286" y="0"/>
                  <a:pt x="21286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304768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136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2DDFB55-4A2A-4946-98CC-1E0C04D022B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7776215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2DDFB55-4A2A-4946-98CC-1E0C04D022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1224B64-1E37-4F9F-B9B2-917866F7AFF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82547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Trade Gothic LT Std Cn" panose="020B0606020502020204" pitchFamily="34" charset="0"/>
              <a:ea typeface="DengXian" panose="02010600030101010101" pitchFamily="2" charset="-122"/>
              <a:cs typeface="+mn-cs"/>
              <a:sym typeface="Trade Gothic LT Std Cn" panose="020B06060205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3FDF87-E7AC-4EF9-8385-629CAFFAA4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2546709"/>
            <a:ext cx="10871200" cy="1764584"/>
          </a:xfrm>
          <a:gradFill>
            <a:gsLst>
              <a:gs pos="100000">
                <a:schemeClr val="accent2"/>
              </a:gs>
              <a:gs pos="50000">
                <a:srgbClr val="E0FF6A"/>
              </a:gs>
              <a:gs pos="0">
                <a:srgbClr val="7BFFAC"/>
              </a:gs>
            </a:gsLst>
            <a:lin ang="10800000" scaled="0"/>
          </a:gradFill>
          <a:ln w="12700">
            <a:miter lim="400000"/>
          </a:ln>
        </p:spPr>
        <p:txBody>
          <a:bodyPr vert="horz" lIns="14288" tIns="14288" rIns="14288" bIns="14288" anchor="ctr"/>
          <a:lstStyle>
            <a:lvl1pPr>
              <a:defRPr lang="en-US" sz="6400" b="0" spc="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  <a:ea typeface="Gill Sans"/>
                <a:cs typeface="Gill Sans"/>
              </a:defRPr>
            </a:lvl1pPr>
          </a:lstStyle>
          <a:p>
            <a:pPr lvl="0" defTabSz="228584" hangingPunct="0">
              <a:spcBef>
                <a:spcPts val="0"/>
              </a:spcBef>
              <a:buSzTx/>
            </a:pPr>
            <a:r>
              <a:rPr lang="en-US" dirty="0"/>
              <a:t>SECTION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385389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BE9B-1B76-43B1-BFE4-0DDF408BFA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6149322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BE9B-1B76-43B1-BFE4-0DDF408BF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73A40D0-A2E3-4986-B2B6-A9DF776660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rgbClr val="C0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82547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b="1" i="0" baseline="0" dirty="0">
              <a:solidFill>
                <a:schemeClr val="bg1"/>
              </a:solidFill>
              <a:latin typeface="Trade Gothic for Nike 365 BdCn" panose="020B0806040303020004" pitchFamily="34" charset="0"/>
              <a:sym typeface="Trade Gothic for Nike 365 BdCn" panose="020B0806040303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BD033-9853-4524-8E53-DB29337AA443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12700">
            <a:miter lim="400000"/>
          </a:ln>
        </p:spPr>
        <p:txBody>
          <a:bodyPr vert="horz" lIns="50800" tIns="50800" rIns="50800" bIns="50800" anchor="ctr">
            <a:noAutofit/>
          </a:bodyPr>
          <a:lstStyle>
            <a:lvl1pPr>
              <a:defRPr lang="en-US" dirty="0">
                <a:latin typeface="+mn-lt"/>
              </a:defRPr>
            </a:lvl1pPr>
          </a:lstStyle>
          <a:p>
            <a:pPr lvl="0">
              <a:lnSpc>
                <a:spcPct val="8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BE9B-1B76-43B1-BFE4-0DDF408BFA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7411144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BE9B-1B76-43B1-BFE4-0DDF408BF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73A40D0-A2E3-4986-B2B6-A9DF776660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rgbClr val="C0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82547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b="1" i="0" baseline="0" dirty="0">
              <a:solidFill>
                <a:schemeClr val="bg1"/>
              </a:solidFill>
              <a:latin typeface="Trade Gothic for Nike 365 BdCn" panose="020B0806040303020004" pitchFamily="34" charset="0"/>
              <a:sym typeface="Trade Gothic for Nike 365 BdCn" panose="020B0806040303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BD033-9853-4524-8E53-DB29337AA443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12700">
            <a:miter lim="400000"/>
          </a:ln>
        </p:spPr>
        <p:txBody>
          <a:bodyPr vert="horz" lIns="50800" tIns="50800" rIns="50800" bIns="50800" anchor="ctr">
            <a:noAutofit/>
          </a:bodyPr>
          <a:lstStyle>
            <a:lvl1pPr>
              <a:defRPr lang="en-US" dirty="0">
                <a:latin typeface="+mn-lt"/>
              </a:defRPr>
            </a:lvl1pPr>
          </a:lstStyle>
          <a:p>
            <a:pPr lvl="0">
              <a:lnSpc>
                <a:spcPct val="8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0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rcial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BE9B-1B76-43B1-BFE4-0DDF408BFA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5306783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BE9B-1B76-43B1-BFE4-0DDF408BF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73A40D0-A2E3-4986-B2B6-A9DF776660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rgbClr val="C0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82547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b="1" i="0" baseline="0" dirty="0">
              <a:solidFill>
                <a:schemeClr val="bg1"/>
              </a:solidFill>
              <a:latin typeface="Trade Gothic for Nike 365 BdCn" panose="020B0806040303020004" pitchFamily="34" charset="0"/>
              <a:sym typeface="Trade Gothic for Nike 365 BdCn" panose="020B0806040303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BD033-9853-4524-8E53-DB29337AA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ln w="12700">
            <a:miter lim="400000"/>
          </a:ln>
        </p:spPr>
        <p:txBody>
          <a:bodyPr vert="horz" lIns="50800" tIns="50800" rIns="50800" bIns="50800" anchor="ctr">
            <a:noAutofit/>
          </a:bodyPr>
          <a:lstStyle>
            <a:lvl1pPr>
              <a:defRPr lang="en-US" dirty="0">
                <a:latin typeface="+mn-lt"/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 dirty="0"/>
              <a:t>COMMERCIAL ANALYTICS</a:t>
            </a:r>
          </a:p>
        </p:txBody>
      </p:sp>
    </p:spTree>
    <p:extLst>
      <p:ext uri="{BB962C8B-B14F-4D97-AF65-F5344CB8AC3E}">
        <p14:creationId xmlns:p14="http://schemas.microsoft.com/office/powerpoint/2010/main" val="12982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place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BE9B-1B76-43B1-BFE4-0DDF408BFA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6911635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BE9B-1B76-43B1-BFE4-0DDF408BF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73A40D0-A2E3-4986-B2B6-A9DF776660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rgbClr val="C0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82547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b="1" i="0" baseline="0" dirty="0">
              <a:solidFill>
                <a:schemeClr val="bg1"/>
              </a:solidFill>
              <a:latin typeface="Trade Gothic for Nike 365 BdCn" panose="020B0806040303020004" pitchFamily="34" charset="0"/>
              <a:sym typeface="Trade Gothic for Nike 365 BdCn" panose="020B0806040303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BD033-9853-4524-8E53-DB29337AA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ln w="12700">
            <a:miter lim="400000"/>
          </a:ln>
        </p:spPr>
        <p:txBody>
          <a:bodyPr vert="horz" lIns="50800" tIns="50800" rIns="50800" bIns="50800" anchor="ctr">
            <a:noAutofit/>
          </a:bodyPr>
          <a:lstStyle>
            <a:lvl1pPr>
              <a:defRPr lang="en-US" dirty="0">
                <a:latin typeface="+mn-lt"/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 altLang="zh-CN" dirty="0"/>
              <a:t>MARKETPLACE</a:t>
            </a:r>
            <a:r>
              <a:rPr lang="en-US" dirty="0"/>
              <a:t> ANALYTICS</a:t>
            </a:r>
          </a:p>
        </p:txBody>
      </p:sp>
    </p:spTree>
    <p:extLst>
      <p:ext uri="{BB962C8B-B14F-4D97-AF65-F5344CB8AC3E}">
        <p14:creationId xmlns:p14="http://schemas.microsoft.com/office/powerpoint/2010/main" val="136700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BE9B-1B76-43B1-BFE4-0DDF408BFA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90037085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BE9B-1B76-43B1-BFE4-0DDF408BF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73A40D0-A2E3-4986-B2B6-A9DF776660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rgbClr val="C0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82547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b="1" i="0" baseline="0" dirty="0">
              <a:solidFill>
                <a:schemeClr val="bg1"/>
              </a:solidFill>
              <a:latin typeface="Trade Gothic for Nike 365 BdCn" panose="020B0806040303020004" pitchFamily="34" charset="0"/>
              <a:sym typeface="Trade Gothic for Nike 365 BdCn" panose="020B0806040303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BD033-9853-4524-8E53-DB29337AA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ln w="12700">
            <a:miter lim="400000"/>
          </a:ln>
        </p:spPr>
        <p:txBody>
          <a:bodyPr vert="horz" lIns="50800" tIns="50800" rIns="50800" bIns="50800" anchor="ctr">
            <a:noAutofit/>
          </a:bodyPr>
          <a:lstStyle>
            <a:lvl1pPr>
              <a:defRPr lang="en-US" dirty="0">
                <a:latin typeface="+mn-lt"/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 altLang="zh-CN" dirty="0"/>
              <a:t>MARKETING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32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ice of Consu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BE9B-1B76-43B1-BFE4-0DDF408BFA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70260659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BE9B-1B76-43B1-BFE4-0DDF408BF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73A40D0-A2E3-4986-B2B6-A9DF776660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rgbClr val="C0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82547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b="1" i="0" baseline="0" dirty="0">
              <a:solidFill>
                <a:schemeClr val="bg1"/>
              </a:solidFill>
              <a:latin typeface="Trade Gothic for Nike 365 BdCn" panose="020B0806040303020004" pitchFamily="34" charset="0"/>
              <a:sym typeface="Trade Gothic for Nike 365 BdCn" panose="020B0806040303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BD033-9853-4524-8E53-DB29337AA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ln w="12700">
            <a:miter lim="400000"/>
          </a:ln>
        </p:spPr>
        <p:txBody>
          <a:bodyPr vert="horz" lIns="50800" tIns="50800" rIns="50800" bIns="50800" anchor="ctr">
            <a:noAutofit/>
          </a:bodyPr>
          <a:lstStyle>
            <a:lvl1pPr>
              <a:defRPr lang="en-US" dirty="0">
                <a:latin typeface="+mn-lt"/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 altLang="zh-CN" dirty="0"/>
              <a:t>VOICE OF CONSUMER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35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ed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BE9B-1B76-43B1-BFE4-0DDF408BFA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79177302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BE9B-1B76-43B1-BFE4-0DDF408BF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73A40D0-A2E3-4986-B2B6-A9DF776660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rgbClr val="C0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82547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b="1" i="0" baseline="0" dirty="0">
              <a:solidFill>
                <a:schemeClr val="bg1"/>
              </a:solidFill>
              <a:latin typeface="Trade Gothic for Nike 365 BdCn" panose="020B0806040303020004" pitchFamily="34" charset="0"/>
              <a:sym typeface="Trade Gothic for Nike 365 BdCn" panose="020B0806040303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BD033-9853-4524-8E53-DB29337AA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ln w="12700">
            <a:miter lim="400000"/>
          </a:ln>
        </p:spPr>
        <p:txBody>
          <a:bodyPr vert="horz" lIns="50800" tIns="50800" rIns="50800" bIns="50800" anchor="ctr">
            <a:noAutofit/>
          </a:bodyPr>
          <a:lstStyle>
            <a:lvl1pPr>
              <a:defRPr lang="en-US" dirty="0">
                <a:latin typeface="+mn-lt"/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 altLang="zh-CN" dirty="0"/>
              <a:t>SCALED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3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1F5A9-8122-4485-8029-BD574A55E805}"/>
              </a:ext>
            </a:extLst>
          </p:cNvPr>
          <p:cNvSpPr/>
          <p:nvPr/>
        </p:nvSpPr>
        <p:spPr>
          <a:xfrm>
            <a:off x="-135467" y="-491067"/>
            <a:ext cx="12462933" cy="7840136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0311" tIns="90311" rIns="90311" bIns="90311" numCol="1" spcCol="38100" rtlCol="0" anchor="ctr">
            <a:normAutofit/>
          </a:bodyPr>
          <a:lstStyle/>
          <a:p>
            <a:pPr algn="ctr" defTabSz="1467410" hangingPunct="0"/>
            <a:endParaRPr lang="en-US" sz="5689">
              <a:solidFill>
                <a:srgbClr val="FFFFFF"/>
              </a:solidFill>
              <a:latin typeface="+mn-lt"/>
              <a:sym typeface="Helvetica Light"/>
            </a:endParaRPr>
          </a:p>
        </p:txBody>
      </p:sp>
      <p:sp>
        <p:nvSpPr>
          <p:cNvPr id="6" name="Shape 43">
            <a:extLst>
              <a:ext uri="{FF2B5EF4-FFF2-40B4-BE49-F238E27FC236}">
                <a16:creationId xmlns:a16="http://schemas.microsoft.com/office/drawing/2014/main" id="{3565849F-7F6C-499E-8604-4501190184E5}"/>
              </a:ext>
            </a:extLst>
          </p:cNvPr>
          <p:cNvSpPr/>
          <p:nvPr/>
        </p:nvSpPr>
        <p:spPr>
          <a:xfrm>
            <a:off x="3159669" y="2425947"/>
            <a:ext cx="5872673" cy="2006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19735" extrusionOk="0">
                <a:moveTo>
                  <a:pt x="21286" y="0"/>
                </a:moveTo>
                <a:lnTo>
                  <a:pt x="5715" y="17533"/>
                </a:lnTo>
                <a:cubicBezTo>
                  <a:pt x="4041" y="19421"/>
                  <a:pt x="1406" y="21600"/>
                  <a:pt x="300" y="16988"/>
                </a:cubicBezTo>
                <a:cubicBezTo>
                  <a:pt x="-314" y="14436"/>
                  <a:pt x="68" y="10434"/>
                  <a:pt x="965" y="6767"/>
                </a:cubicBezTo>
                <a:cubicBezTo>
                  <a:pt x="1541" y="4421"/>
                  <a:pt x="2277" y="2281"/>
                  <a:pt x="3016" y="133"/>
                </a:cubicBezTo>
                <a:cubicBezTo>
                  <a:pt x="2603" y="1880"/>
                  <a:pt x="1460" y="7753"/>
                  <a:pt x="2977" y="10628"/>
                </a:cubicBezTo>
                <a:cubicBezTo>
                  <a:pt x="3568" y="11744"/>
                  <a:pt x="4608" y="11863"/>
                  <a:pt x="5894" y="10933"/>
                </a:cubicBezTo>
                <a:cubicBezTo>
                  <a:pt x="5894" y="10933"/>
                  <a:pt x="21286" y="0"/>
                  <a:pt x="21286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304768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313A2C-6676-4F9F-A388-9FD020358F64}"/>
              </a:ext>
            </a:extLst>
          </p:cNvPr>
          <p:cNvSpPr/>
          <p:nvPr/>
        </p:nvSpPr>
        <p:spPr>
          <a:xfrm>
            <a:off x="-135467" y="-491067"/>
            <a:ext cx="12462933" cy="7840136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0311" tIns="90311" rIns="90311" bIns="90311" numCol="1" spcCol="38100" rtlCol="0" anchor="ctr">
            <a:normAutofit/>
          </a:bodyPr>
          <a:lstStyle/>
          <a:p>
            <a:pPr algn="ctr" defTabSz="1467410" hangingPunct="0"/>
            <a:endParaRPr lang="en-US" sz="5689">
              <a:solidFill>
                <a:srgbClr val="FFFFFF"/>
              </a:solidFill>
              <a:latin typeface="+mn-lt"/>
              <a:sym typeface="Helvetica Light"/>
            </a:endParaRPr>
          </a:p>
        </p:txBody>
      </p:sp>
      <p:sp>
        <p:nvSpPr>
          <p:cNvPr id="7" name="Shape 43">
            <a:extLst>
              <a:ext uri="{FF2B5EF4-FFF2-40B4-BE49-F238E27FC236}">
                <a16:creationId xmlns:a16="http://schemas.microsoft.com/office/drawing/2014/main" id="{6B2DD012-9B7D-4862-9CD5-ABF06E952AAF}"/>
              </a:ext>
            </a:extLst>
          </p:cNvPr>
          <p:cNvSpPr/>
          <p:nvPr/>
        </p:nvSpPr>
        <p:spPr>
          <a:xfrm>
            <a:off x="3159669" y="2425947"/>
            <a:ext cx="5872673" cy="2006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19735" extrusionOk="0">
                <a:moveTo>
                  <a:pt x="21286" y="0"/>
                </a:moveTo>
                <a:lnTo>
                  <a:pt x="5715" y="17533"/>
                </a:lnTo>
                <a:cubicBezTo>
                  <a:pt x="4041" y="19421"/>
                  <a:pt x="1406" y="21600"/>
                  <a:pt x="300" y="16988"/>
                </a:cubicBezTo>
                <a:cubicBezTo>
                  <a:pt x="-314" y="14436"/>
                  <a:pt x="68" y="10434"/>
                  <a:pt x="965" y="6767"/>
                </a:cubicBezTo>
                <a:cubicBezTo>
                  <a:pt x="1541" y="4421"/>
                  <a:pt x="2277" y="2281"/>
                  <a:pt x="3016" y="133"/>
                </a:cubicBezTo>
                <a:cubicBezTo>
                  <a:pt x="2603" y="1880"/>
                  <a:pt x="1460" y="7753"/>
                  <a:pt x="2977" y="10628"/>
                </a:cubicBezTo>
                <a:cubicBezTo>
                  <a:pt x="3568" y="11744"/>
                  <a:pt x="4608" y="11863"/>
                  <a:pt x="5894" y="10933"/>
                </a:cubicBezTo>
                <a:cubicBezTo>
                  <a:pt x="5894" y="10933"/>
                  <a:pt x="21286" y="0"/>
                  <a:pt x="21286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304768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4F5D8C-9ECD-4226-8245-D65D8AE345E2}"/>
              </a:ext>
            </a:extLst>
          </p:cNvPr>
          <p:cNvSpPr/>
          <p:nvPr/>
        </p:nvSpPr>
        <p:spPr>
          <a:xfrm>
            <a:off x="-135467" y="-491067"/>
            <a:ext cx="12462933" cy="7840136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0311" tIns="90311" rIns="90311" bIns="90311" numCol="1" spcCol="38100" rtlCol="0" anchor="ctr">
            <a:normAutofit/>
          </a:bodyPr>
          <a:lstStyle/>
          <a:p>
            <a:pPr algn="ctr" defTabSz="1467410" hangingPunct="0"/>
            <a:endParaRPr lang="en-US" sz="5689">
              <a:solidFill>
                <a:srgbClr val="FFFFFF"/>
              </a:solidFill>
              <a:latin typeface="+mn-lt"/>
              <a:sym typeface="Helvetica Light"/>
            </a:endParaRPr>
          </a:p>
        </p:txBody>
      </p:sp>
      <p:sp>
        <p:nvSpPr>
          <p:cNvPr id="9" name="Shape 43">
            <a:extLst>
              <a:ext uri="{FF2B5EF4-FFF2-40B4-BE49-F238E27FC236}">
                <a16:creationId xmlns:a16="http://schemas.microsoft.com/office/drawing/2014/main" id="{8CF91101-9AED-4FB8-ACAE-6C0A23F6B69E}"/>
              </a:ext>
            </a:extLst>
          </p:cNvPr>
          <p:cNvSpPr/>
          <p:nvPr/>
        </p:nvSpPr>
        <p:spPr>
          <a:xfrm>
            <a:off x="3159669" y="2425947"/>
            <a:ext cx="5872673" cy="2006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19735" extrusionOk="0">
                <a:moveTo>
                  <a:pt x="21286" y="0"/>
                </a:moveTo>
                <a:lnTo>
                  <a:pt x="5715" y="17533"/>
                </a:lnTo>
                <a:cubicBezTo>
                  <a:pt x="4041" y="19421"/>
                  <a:pt x="1406" y="21600"/>
                  <a:pt x="300" y="16988"/>
                </a:cubicBezTo>
                <a:cubicBezTo>
                  <a:pt x="-314" y="14436"/>
                  <a:pt x="68" y="10434"/>
                  <a:pt x="965" y="6767"/>
                </a:cubicBezTo>
                <a:cubicBezTo>
                  <a:pt x="1541" y="4421"/>
                  <a:pt x="2277" y="2281"/>
                  <a:pt x="3016" y="133"/>
                </a:cubicBezTo>
                <a:cubicBezTo>
                  <a:pt x="2603" y="1880"/>
                  <a:pt x="1460" y="7753"/>
                  <a:pt x="2977" y="10628"/>
                </a:cubicBezTo>
                <a:cubicBezTo>
                  <a:pt x="3568" y="11744"/>
                  <a:pt x="4608" y="11863"/>
                  <a:pt x="5894" y="10933"/>
                </a:cubicBezTo>
                <a:cubicBezTo>
                  <a:pt x="5894" y="10933"/>
                  <a:pt x="21286" y="0"/>
                  <a:pt x="21286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304768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F476C6-3CFD-4A06-8EFC-47883934D546}"/>
              </a:ext>
            </a:extLst>
          </p:cNvPr>
          <p:cNvSpPr/>
          <p:nvPr/>
        </p:nvSpPr>
        <p:spPr>
          <a:xfrm>
            <a:off x="-135467" y="-491067"/>
            <a:ext cx="12462933" cy="7840136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0311" tIns="90311" rIns="90311" bIns="90311" numCol="1" spcCol="38100" rtlCol="0" anchor="ctr">
            <a:normAutofit/>
          </a:bodyPr>
          <a:lstStyle/>
          <a:p>
            <a:pPr algn="ctr" defTabSz="1467410" hangingPunct="0"/>
            <a:endParaRPr lang="en-US" sz="5689">
              <a:solidFill>
                <a:srgbClr val="FFFFFF"/>
              </a:solidFill>
              <a:latin typeface="+mn-lt"/>
              <a:sym typeface="Helvetica Light"/>
            </a:endParaRPr>
          </a:p>
        </p:txBody>
      </p:sp>
      <p:sp>
        <p:nvSpPr>
          <p:cNvPr id="11" name="Shape 43">
            <a:extLst>
              <a:ext uri="{FF2B5EF4-FFF2-40B4-BE49-F238E27FC236}">
                <a16:creationId xmlns:a16="http://schemas.microsoft.com/office/drawing/2014/main" id="{E220033C-52B5-4951-98DA-822961E4DC08}"/>
              </a:ext>
            </a:extLst>
          </p:cNvPr>
          <p:cNvSpPr/>
          <p:nvPr/>
        </p:nvSpPr>
        <p:spPr>
          <a:xfrm>
            <a:off x="3159669" y="2425947"/>
            <a:ext cx="5872673" cy="2006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19735" extrusionOk="0">
                <a:moveTo>
                  <a:pt x="21286" y="0"/>
                </a:moveTo>
                <a:lnTo>
                  <a:pt x="5715" y="17533"/>
                </a:lnTo>
                <a:cubicBezTo>
                  <a:pt x="4041" y="19421"/>
                  <a:pt x="1406" y="21600"/>
                  <a:pt x="300" y="16988"/>
                </a:cubicBezTo>
                <a:cubicBezTo>
                  <a:pt x="-314" y="14436"/>
                  <a:pt x="68" y="10434"/>
                  <a:pt x="965" y="6767"/>
                </a:cubicBezTo>
                <a:cubicBezTo>
                  <a:pt x="1541" y="4421"/>
                  <a:pt x="2277" y="2281"/>
                  <a:pt x="3016" y="133"/>
                </a:cubicBezTo>
                <a:cubicBezTo>
                  <a:pt x="2603" y="1880"/>
                  <a:pt x="1460" y="7753"/>
                  <a:pt x="2977" y="10628"/>
                </a:cubicBezTo>
                <a:cubicBezTo>
                  <a:pt x="3568" y="11744"/>
                  <a:pt x="4608" y="11863"/>
                  <a:pt x="5894" y="10933"/>
                </a:cubicBezTo>
                <a:cubicBezTo>
                  <a:pt x="5894" y="10933"/>
                  <a:pt x="21286" y="0"/>
                  <a:pt x="21286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304768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771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rcial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BE9B-1B76-43B1-BFE4-0DDF408BFA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71423274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BE9B-1B76-43B1-BFE4-0DDF408BF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73A40D0-A2E3-4986-B2B6-A9DF776660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rgbClr val="C0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82547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b="1" i="0" baseline="0" dirty="0">
              <a:solidFill>
                <a:schemeClr val="bg1"/>
              </a:solidFill>
              <a:latin typeface="Trade Gothic for Nike 365 BdCn" panose="020B0806040303020004" pitchFamily="34" charset="0"/>
              <a:sym typeface="Trade Gothic for Nike 365 BdCn" panose="020B0806040303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BD033-9853-4524-8E53-DB29337AA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ln w="12700">
            <a:miter lim="400000"/>
          </a:ln>
        </p:spPr>
        <p:txBody>
          <a:bodyPr vert="horz" lIns="50800" tIns="50800" rIns="50800" bIns="50800" anchor="ctr">
            <a:noAutofit/>
          </a:bodyPr>
          <a:lstStyle>
            <a:lvl1pPr>
              <a:defRPr lang="en-US" dirty="0">
                <a:latin typeface="+mn-lt"/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 dirty="0"/>
              <a:t>COMMERCIAL ANALYTICS</a:t>
            </a:r>
          </a:p>
        </p:txBody>
      </p:sp>
    </p:spTree>
    <p:extLst>
      <p:ext uri="{BB962C8B-B14F-4D97-AF65-F5344CB8AC3E}">
        <p14:creationId xmlns:p14="http://schemas.microsoft.com/office/powerpoint/2010/main" val="315805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place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BE9B-1B76-43B1-BFE4-0DDF408BFA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46781176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BE9B-1B76-43B1-BFE4-0DDF408BF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73A40D0-A2E3-4986-B2B6-A9DF776660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rgbClr val="C0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82547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b="1" i="0" baseline="0" dirty="0">
              <a:solidFill>
                <a:schemeClr val="bg1"/>
              </a:solidFill>
              <a:latin typeface="Trade Gothic for Nike 365 BdCn" panose="020B0806040303020004" pitchFamily="34" charset="0"/>
              <a:sym typeface="Trade Gothic for Nike 365 BdCn" panose="020B0806040303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BD033-9853-4524-8E53-DB29337AA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ln w="12700">
            <a:miter lim="400000"/>
          </a:ln>
        </p:spPr>
        <p:txBody>
          <a:bodyPr vert="horz" lIns="50800" tIns="50800" rIns="50800" bIns="50800" anchor="ctr">
            <a:noAutofit/>
          </a:bodyPr>
          <a:lstStyle>
            <a:lvl1pPr>
              <a:defRPr lang="en-US" dirty="0">
                <a:latin typeface="+mn-lt"/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 altLang="zh-CN" dirty="0"/>
              <a:t>MARKETPLACE</a:t>
            </a:r>
            <a:r>
              <a:rPr lang="en-US" dirty="0"/>
              <a:t> ANALYTICS</a:t>
            </a:r>
          </a:p>
        </p:txBody>
      </p:sp>
    </p:spTree>
    <p:extLst>
      <p:ext uri="{BB962C8B-B14F-4D97-AF65-F5344CB8AC3E}">
        <p14:creationId xmlns:p14="http://schemas.microsoft.com/office/powerpoint/2010/main" val="232458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BE9B-1B76-43B1-BFE4-0DDF408BFA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107664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BE9B-1B76-43B1-BFE4-0DDF408BF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73A40D0-A2E3-4986-B2B6-A9DF776660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rgbClr val="C0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82547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b="1" i="0" baseline="0" dirty="0">
              <a:solidFill>
                <a:schemeClr val="bg1"/>
              </a:solidFill>
              <a:latin typeface="Trade Gothic for Nike 365 BdCn" panose="020B0806040303020004" pitchFamily="34" charset="0"/>
              <a:sym typeface="Trade Gothic for Nike 365 BdCn" panose="020B0806040303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BD033-9853-4524-8E53-DB29337AA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ln w="12700">
            <a:miter lim="400000"/>
          </a:ln>
        </p:spPr>
        <p:txBody>
          <a:bodyPr vert="horz" lIns="50800" tIns="50800" rIns="50800" bIns="50800" anchor="ctr">
            <a:noAutofit/>
          </a:bodyPr>
          <a:lstStyle>
            <a:lvl1pPr>
              <a:defRPr lang="en-US" dirty="0">
                <a:latin typeface="+mn-lt"/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 altLang="zh-CN" dirty="0"/>
              <a:t>MARKETING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6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ice of Consu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BE9B-1B76-43B1-BFE4-0DDF408BFA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74518954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BE9B-1B76-43B1-BFE4-0DDF408BF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73A40D0-A2E3-4986-B2B6-A9DF776660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rgbClr val="C0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82547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b="1" i="0" baseline="0" dirty="0">
              <a:solidFill>
                <a:schemeClr val="bg1"/>
              </a:solidFill>
              <a:latin typeface="Trade Gothic for Nike 365 BdCn" panose="020B0806040303020004" pitchFamily="34" charset="0"/>
              <a:sym typeface="Trade Gothic for Nike 365 BdCn" panose="020B0806040303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BD033-9853-4524-8E53-DB29337AA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ln w="12700">
            <a:miter lim="400000"/>
          </a:ln>
        </p:spPr>
        <p:txBody>
          <a:bodyPr vert="horz" lIns="50800" tIns="50800" rIns="50800" bIns="50800" anchor="ctr">
            <a:noAutofit/>
          </a:bodyPr>
          <a:lstStyle>
            <a:lvl1pPr>
              <a:defRPr lang="en-US" dirty="0">
                <a:latin typeface="+mn-lt"/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 altLang="zh-CN" dirty="0"/>
              <a:t>VOICE OF CONSUMER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ed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BE9B-1B76-43B1-BFE4-0DDF408BFA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01576579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BE9B-1B76-43B1-BFE4-0DDF408BF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73A40D0-A2E3-4986-B2B6-A9DF776660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rgbClr val="C0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82547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b="1" i="0" baseline="0" dirty="0">
              <a:solidFill>
                <a:schemeClr val="bg1"/>
              </a:solidFill>
              <a:latin typeface="Trade Gothic for Nike 365 BdCn" panose="020B0806040303020004" pitchFamily="34" charset="0"/>
              <a:sym typeface="Trade Gothic for Nike 365 BdCn" panose="020B0806040303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BD033-9853-4524-8E53-DB29337AA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ln w="12700">
            <a:miter lim="400000"/>
          </a:ln>
        </p:spPr>
        <p:txBody>
          <a:bodyPr vert="horz" lIns="50800" tIns="50800" rIns="50800" bIns="50800" anchor="ctr">
            <a:noAutofit/>
          </a:bodyPr>
          <a:lstStyle>
            <a:lvl1pPr>
              <a:defRPr lang="en-US" dirty="0">
                <a:latin typeface="+mn-lt"/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 altLang="zh-CN" dirty="0"/>
              <a:t>SCALED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50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D1F5A9-8122-4485-8029-BD574A55E805}"/>
              </a:ext>
            </a:extLst>
          </p:cNvPr>
          <p:cNvSpPr/>
          <p:nvPr/>
        </p:nvSpPr>
        <p:spPr>
          <a:xfrm>
            <a:off x="-135467" y="-491067"/>
            <a:ext cx="12462933" cy="7840136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0311" tIns="90311" rIns="90311" bIns="90311" numCol="1" spcCol="38100" rtlCol="0" anchor="ctr">
            <a:normAutofit/>
          </a:bodyPr>
          <a:lstStyle/>
          <a:p>
            <a:pPr algn="ctr" defTabSz="1467410" hangingPunct="0"/>
            <a:endParaRPr lang="en-US" sz="5689">
              <a:solidFill>
                <a:srgbClr val="FFFFFF"/>
              </a:solidFill>
              <a:latin typeface="+mn-lt"/>
              <a:sym typeface="Helvetica Light"/>
            </a:endParaRPr>
          </a:p>
        </p:txBody>
      </p:sp>
      <p:sp>
        <p:nvSpPr>
          <p:cNvPr id="6" name="Shape 43">
            <a:extLst>
              <a:ext uri="{FF2B5EF4-FFF2-40B4-BE49-F238E27FC236}">
                <a16:creationId xmlns:a16="http://schemas.microsoft.com/office/drawing/2014/main" id="{3565849F-7F6C-499E-8604-4501190184E5}"/>
              </a:ext>
            </a:extLst>
          </p:cNvPr>
          <p:cNvSpPr/>
          <p:nvPr/>
        </p:nvSpPr>
        <p:spPr>
          <a:xfrm>
            <a:off x="3159669" y="2425947"/>
            <a:ext cx="5872673" cy="2006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19735" extrusionOk="0">
                <a:moveTo>
                  <a:pt x="21286" y="0"/>
                </a:moveTo>
                <a:lnTo>
                  <a:pt x="5715" y="17533"/>
                </a:lnTo>
                <a:cubicBezTo>
                  <a:pt x="4041" y="19421"/>
                  <a:pt x="1406" y="21600"/>
                  <a:pt x="300" y="16988"/>
                </a:cubicBezTo>
                <a:cubicBezTo>
                  <a:pt x="-314" y="14436"/>
                  <a:pt x="68" y="10434"/>
                  <a:pt x="965" y="6767"/>
                </a:cubicBezTo>
                <a:cubicBezTo>
                  <a:pt x="1541" y="4421"/>
                  <a:pt x="2277" y="2281"/>
                  <a:pt x="3016" y="133"/>
                </a:cubicBezTo>
                <a:cubicBezTo>
                  <a:pt x="2603" y="1880"/>
                  <a:pt x="1460" y="7753"/>
                  <a:pt x="2977" y="10628"/>
                </a:cubicBezTo>
                <a:cubicBezTo>
                  <a:pt x="3568" y="11744"/>
                  <a:pt x="4608" y="11863"/>
                  <a:pt x="5894" y="10933"/>
                </a:cubicBezTo>
                <a:cubicBezTo>
                  <a:pt x="5894" y="10933"/>
                  <a:pt x="21286" y="0"/>
                  <a:pt x="21286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304768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313A2C-6676-4F9F-A388-9FD020358F64}"/>
              </a:ext>
            </a:extLst>
          </p:cNvPr>
          <p:cNvSpPr/>
          <p:nvPr/>
        </p:nvSpPr>
        <p:spPr>
          <a:xfrm>
            <a:off x="-135467" y="-491067"/>
            <a:ext cx="12462933" cy="7840136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0311" tIns="90311" rIns="90311" bIns="90311" numCol="1" spcCol="38100" rtlCol="0" anchor="ctr">
            <a:normAutofit/>
          </a:bodyPr>
          <a:lstStyle/>
          <a:p>
            <a:pPr algn="ctr" defTabSz="1467410" hangingPunct="0"/>
            <a:endParaRPr lang="en-US" sz="5689">
              <a:solidFill>
                <a:srgbClr val="FFFFFF"/>
              </a:solidFill>
              <a:latin typeface="+mn-lt"/>
              <a:sym typeface="Helvetica Light"/>
            </a:endParaRPr>
          </a:p>
        </p:txBody>
      </p:sp>
      <p:sp>
        <p:nvSpPr>
          <p:cNvPr id="7" name="Shape 43">
            <a:extLst>
              <a:ext uri="{FF2B5EF4-FFF2-40B4-BE49-F238E27FC236}">
                <a16:creationId xmlns:a16="http://schemas.microsoft.com/office/drawing/2014/main" id="{6B2DD012-9B7D-4862-9CD5-ABF06E952AAF}"/>
              </a:ext>
            </a:extLst>
          </p:cNvPr>
          <p:cNvSpPr/>
          <p:nvPr/>
        </p:nvSpPr>
        <p:spPr>
          <a:xfrm>
            <a:off x="3159669" y="2425947"/>
            <a:ext cx="5872673" cy="2006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19735" extrusionOk="0">
                <a:moveTo>
                  <a:pt x="21286" y="0"/>
                </a:moveTo>
                <a:lnTo>
                  <a:pt x="5715" y="17533"/>
                </a:lnTo>
                <a:cubicBezTo>
                  <a:pt x="4041" y="19421"/>
                  <a:pt x="1406" y="21600"/>
                  <a:pt x="300" y="16988"/>
                </a:cubicBezTo>
                <a:cubicBezTo>
                  <a:pt x="-314" y="14436"/>
                  <a:pt x="68" y="10434"/>
                  <a:pt x="965" y="6767"/>
                </a:cubicBezTo>
                <a:cubicBezTo>
                  <a:pt x="1541" y="4421"/>
                  <a:pt x="2277" y="2281"/>
                  <a:pt x="3016" y="133"/>
                </a:cubicBezTo>
                <a:cubicBezTo>
                  <a:pt x="2603" y="1880"/>
                  <a:pt x="1460" y="7753"/>
                  <a:pt x="2977" y="10628"/>
                </a:cubicBezTo>
                <a:cubicBezTo>
                  <a:pt x="3568" y="11744"/>
                  <a:pt x="4608" y="11863"/>
                  <a:pt x="5894" y="10933"/>
                </a:cubicBezTo>
                <a:cubicBezTo>
                  <a:pt x="5894" y="10933"/>
                  <a:pt x="21286" y="0"/>
                  <a:pt x="21286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304768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4F5D8C-9ECD-4226-8245-D65D8AE345E2}"/>
              </a:ext>
            </a:extLst>
          </p:cNvPr>
          <p:cNvSpPr/>
          <p:nvPr/>
        </p:nvSpPr>
        <p:spPr>
          <a:xfrm>
            <a:off x="-135467" y="-491067"/>
            <a:ext cx="12462933" cy="7840136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0311" tIns="90311" rIns="90311" bIns="90311" numCol="1" spcCol="38100" rtlCol="0" anchor="ctr">
            <a:normAutofit/>
          </a:bodyPr>
          <a:lstStyle/>
          <a:p>
            <a:pPr algn="ctr" defTabSz="1467410" hangingPunct="0"/>
            <a:endParaRPr lang="en-US" sz="5689">
              <a:solidFill>
                <a:srgbClr val="FFFFFF"/>
              </a:solidFill>
              <a:latin typeface="+mn-lt"/>
              <a:sym typeface="Helvetica Light"/>
            </a:endParaRPr>
          </a:p>
        </p:txBody>
      </p:sp>
      <p:sp>
        <p:nvSpPr>
          <p:cNvPr id="9" name="Shape 43">
            <a:extLst>
              <a:ext uri="{FF2B5EF4-FFF2-40B4-BE49-F238E27FC236}">
                <a16:creationId xmlns:a16="http://schemas.microsoft.com/office/drawing/2014/main" id="{8CF91101-9AED-4FB8-ACAE-6C0A23F6B69E}"/>
              </a:ext>
            </a:extLst>
          </p:cNvPr>
          <p:cNvSpPr/>
          <p:nvPr/>
        </p:nvSpPr>
        <p:spPr>
          <a:xfrm>
            <a:off x="3159669" y="2425947"/>
            <a:ext cx="5872673" cy="2006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19735" extrusionOk="0">
                <a:moveTo>
                  <a:pt x="21286" y="0"/>
                </a:moveTo>
                <a:lnTo>
                  <a:pt x="5715" y="17533"/>
                </a:lnTo>
                <a:cubicBezTo>
                  <a:pt x="4041" y="19421"/>
                  <a:pt x="1406" y="21600"/>
                  <a:pt x="300" y="16988"/>
                </a:cubicBezTo>
                <a:cubicBezTo>
                  <a:pt x="-314" y="14436"/>
                  <a:pt x="68" y="10434"/>
                  <a:pt x="965" y="6767"/>
                </a:cubicBezTo>
                <a:cubicBezTo>
                  <a:pt x="1541" y="4421"/>
                  <a:pt x="2277" y="2281"/>
                  <a:pt x="3016" y="133"/>
                </a:cubicBezTo>
                <a:cubicBezTo>
                  <a:pt x="2603" y="1880"/>
                  <a:pt x="1460" y="7753"/>
                  <a:pt x="2977" y="10628"/>
                </a:cubicBezTo>
                <a:cubicBezTo>
                  <a:pt x="3568" y="11744"/>
                  <a:pt x="4608" y="11863"/>
                  <a:pt x="5894" y="10933"/>
                </a:cubicBezTo>
                <a:cubicBezTo>
                  <a:pt x="5894" y="10933"/>
                  <a:pt x="21286" y="0"/>
                  <a:pt x="21286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304768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F476C6-3CFD-4A06-8EFC-47883934D546}"/>
              </a:ext>
            </a:extLst>
          </p:cNvPr>
          <p:cNvSpPr/>
          <p:nvPr/>
        </p:nvSpPr>
        <p:spPr>
          <a:xfrm>
            <a:off x="-135467" y="-491067"/>
            <a:ext cx="12462933" cy="7840136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0311" tIns="90311" rIns="90311" bIns="90311" numCol="1" spcCol="38100" rtlCol="0" anchor="ctr">
            <a:normAutofit/>
          </a:bodyPr>
          <a:lstStyle/>
          <a:p>
            <a:pPr algn="ctr" defTabSz="1467410" hangingPunct="0"/>
            <a:endParaRPr lang="en-US" sz="5689">
              <a:solidFill>
                <a:srgbClr val="FFFFFF"/>
              </a:solidFill>
              <a:latin typeface="+mn-lt"/>
              <a:sym typeface="Helvetica Light"/>
            </a:endParaRPr>
          </a:p>
        </p:txBody>
      </p:sp>
      <p:sp>
        <p:nvSpPr>
          <p:cNvPr id="11" name="Shape 43">
            <a:extLst>
              <a:ext uri="{FF2B5EF4-FFF2-40B4-BE49-F238E27FC236}">
                <a16:creationId xmlns:a16="http://schemas.microsoft.com/office/drawing/2014/main" id="{E220033C-52B5-4951-98DA-822961E4DC08}"/>
              </a:ext>
            </a:extLst>
          </p:cNvPr>
          <p:cNvSpPr/>
          <p:nvPr/>
        </p:nvSpPr>
        <p:spPr>
          <a:xfrm>
            <a:off x="3159669" y="2425947"/>
            <a:ext cx="5872673" cy="2006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19735" extrusionOk="0">
                <a:moveTo>
                  <a:pt x="21286" y="0"/>
                </a:moveTo>
                <a:lnTo>
                  <a:pt x="5715" y="17533"/>
                </a:lnTo>
                <a:cubicBezTo>
                  <a:pt x="4041" y="19421"/>
                  <a:pt x="1406" y="21600"/>
                  <a:pt x="300" y="16988"/>
                </a:cubicBezTo>
                <a:cubicBezTo>
                  <a:pt x="-314" y="14436"/>
                  <a:pt x="68" y="10434"/>
                  <a:pt x="965" y="6767"/>
                </a:cubicBezTo>
                <a:cubicBezTo>
                  <a:pt x="1541" y="4421"/>
                  <a:pt x="2277" y="2281"/>
                  <a:pt x="3016" y="133"/>
                </a:cubicBezTo>
                <a:cubicBezTo>
                  <a:pt x="2603" y="1880"/>
                  <a:pt x="1460" y="7753"/>
                  <a:pt x="2977" y="10628"/>
                </a:cubicBezTo>
                <a:cubicBezTo>
                  <a:pt x="3568" y="11744"/>
                  <a:pt x="4608" y="11863"/>
                  <a:pt x="5894" y="10933"/>
                </a:cubicBezTo>
                <a:cubicBezTo>
                  <a:pt x="5894" y="10933"/>
                  <a:pt x="21286" y="0"/>
                  <a:pt x="21286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304768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883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C Insights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BE9B-1B76-43B1-BFE4-0DDF408BFA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09513477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BE9B-1B76-43B1-BFE4-0DDF408BF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73A40D0-A2E3-4986-B2B6-A9DF776660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rgbClr val="C0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82547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b="1" i="0" baseline="0">
              <a:solidFill>
                <a:schemeClr val="bg1"/>
              </a:solidFill>
              <a:latin typeface="Trade Gothic for Nike 365 BdCn" panose="020B0806040303020004" pitchFamily="34" charset="0"/>
              <a:sym typeface="Trade Gothic for Nike 365 BdCn" panose="020B0806040303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BD033-9853-4524-8E53-DB29337AA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ln w="12700">
            <a:miter lim="400000"/>
          </a:ln>
        </p:spPr>
        <p:txBody>
          <a:bodyPr vert="horz" lIns="50800" tIns="50800" rIns="50800" bIns="50800" anchor="ctr">
            <a:no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/>
              <a:t>GC INSIGHTS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151537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oleObject" Target="../embeddings/oleObject10.bin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ags" Target="../tags/tag21.xml"/><Relationship Id="rId5" Type="http://schemas.openxmlformats.org/officeDocument/2006/relationships/slideLayout" Target="../slideLayouts/slideLayout14.xml"/><Relationship Id="rId10" Type="http://schemas.openxmlformats.org/officeDocument/2006/relationships/tags" Target="../tags/tag20.xml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oleObject" Target="../embeddings/oleObject18.bin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tags" Target="../tags/tag37.xml"/><Relationship Id="rId5" Type="http://schemas.openxmlformats.org/officeDocument/2006/relationships/slideLayout" Target="../slideLayouts/slideLayout22.xml"/><Relationship Id="rId10" Type="http://schemas.openxmlformats.org/officeDocument/2006/relationships/tags" Target="../tags/tag36.xml"/><Relationship Id="rId4" Type="http://schemas.openxmlformats.org/officeDocument/2006/relationships/slideLayout" Target="../slideLayouts/slideLayout21.xml"/><Relationship Id="rId9" Type="http://schemas.openxmlformats.org/officeDocument/2006/relationships/theme" Target="../theme/theme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5DEB5EF-C3CA-4C70-8B49-28A1A0E5A147}"/>
              </a:ext>
            </a:extLst>
          </p:cNvPr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444647640"/>
              </p:ext>
            </p:ext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3" imgW="470" imgH="469" progId="TCLayout.ActiveDocument.1">
                  <p:embed/>
                </p:oleObj>
              </mc:Choice>
              <mc:Fallback>
                <p:oleObj name="think-cell Slide" r:id="rId13" imgW="470" imgH="46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5DEB5EF-C3CA-4C70-8B49-28A1A0E5A1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4CFA7263-D4B2-4FE5-9003-53411390EA95}"/>
              </a:ext>
            </a:extLst>
          </p:cNvPr>
          <p:cNvSpPr/>
          <p:nvPr/>
        </p:nvSpPr>
        <p:spPr>
          <a:xfrm>
            <a:off x="37395" y="-290854"/>
            <a:ext cx="136876" cy="79338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1100583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Trade Gothic for Nike Bold Condensed"/>
              <a:ea typeface="+mn-ea"/>
              <a:cs typeface="+mn-cs"/>
              <a:sym typeface="Trade Gothic for Nike Bold Condensed"/>
            </a:endParaRPr>
          </a:p>
        </p:txBody>
      </p:sp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660400" y="228600"/>
            <a:ext cx="10871200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50800" tIns="50800" rIns="50800" bIns="50800" anchor="ctr">
            <a:noAutofit/>
          </a:bodyPr>
          <a:lstStyle/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660400" y="1369936"/>
            <a:ext cx="10871200" cy="460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7" name="Shape 103">
            <a:extLst>
              <a:ext uri="{FF2B5EF4-FFF2-40B4-BE49-F238E27FC236}">
                <a16:creationId xmlns:a16="http://schemas.microsoft.com/office/drawing/2014/main" id="{0FA69AAB-AFA3-4947-92FA-CAB4B5665183}"/>
              </a:ext>
            </a:extLst>
          </p:cNvPr>
          <p:cNvSpPr/>
          <p:nvPr/>
        </p:nvSpPr>
        <p:spPr>
          <a:xfrm>
            <a:off x="5942597" y="779215"/>
            <a:ext cx="306815" cy="23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8" y="0"/>
                </a:moveTo>
                <a:lnTo>
                  <a:pt x="21600" y="0"/>
                </a:lnTo>
                <a:lnTo>
                  <a:pt x="21186" y="21600"/>
                </a:lnTo>
                <a:lnTo>
                  <a:pt x="0" y="21600"/>
                </a:lnTo>
                <a:lnTo>
                  <a:pt x="418" y="0"/>
                </a:lnTo>
                <a:close/>
              </a:path>
            </a:pathLst>
          </a:custGeom>
          <a:solidFill>
            <a:srgbClr val="BF1E2E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defTabSz="22858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+mn-lt"/>
            </a:endParaRPr>
          </a:p>
        </p:txBody>
      </p:sp>
      <p:sp>
        <p:nvSpPr>
          <p:cNvPr id="30" name="Rectangle 29" hidden="1">
            <a:extLst>
              <a:ext uri="{FF2B5EF4-FFF2-40B4-BE49-F238E27FC236}">
                <a16:creationId xmlns:a16="http://schemas.microsoft.com/office/drawing/2014/main" id="{6E47C09D-54B1-4293-AA5B-6267D06C4EBC}"/>
              </a:ext>
            </a:extLst>
          </p:cNvPr>
          <p:cNvSpPr/>
          <p:nvPr/>
        </p:nvSpPr>
        <p:spPr>
          <a:xfrm>
            <a:off x="37395" y="-290854"/>
            <a:ext cx="136876" cy="79338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1100583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Trade Gothic for Nike Bold Condensed"/>
              <a:ea typeface="+mn-ea"/>
              <a:cs typeface="+mn-cs"/>
              <a:sym typeface="Trade Gothic for Nike Bold Condensed"/>
            </a:endParaRPr>
          </a:p>
        </p:txBody>
      </p:sp>
      <p:sp>
        <p:nvSpPr>
          <p:cNvPr id="35" name="Shape 103">
            <a:extLst>
              <a:ext uri="{FF2B5EF4-FFF2-40B4-BE49-F238E27FC236}">
                <a16:creationId xmlns:a16="http://schemas.microsoft.com/office/drawing/2014/main" id="{BFE7B604-D0A9-4C9F-8DAB-6554183ED026}"/>
              </a:ext>
            </a:extLst>
          </p:cNvPr>
          <p:cNvSpPr/>
          <p:nvPr/>
        </p:nvSpPr>
        <p:spPr>
          <a:xfrm>
            <a:off x="5942597" y="779215"/>
            <a:ext cx="306815" cy="23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8" y="0"/>
                </a:moveTo>
                <a:lnTo>
                  <a:pt x="21600" y="0"/>
                </a:lnTo>
                <a:lnTo>
                  <a:pt x="21186" y="21600"/>
                </a:lnTo>
                <a:lnTo>
                  <a:pt x="0" y="21600"/>
                </a:lnTo>
                <a:lnTo>
                  <a:pt x="418" y="0"/>
                </a:lnTo>
                <a:close/>
              </a:path>
            </a:pathLst>
          </a:custGeom>
          <a:solidFill>
            <a:srgbClr val="BF1E2E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defTabSz="22858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+mn-lt"/>
            </a:endParaRPr>
          </a:p>
        </p:txBody>
      </p:sp>
      <p:sp>
        <p:nvSpPr>
          <p:cNvPr id="72" name="Rectangle 71" hidden="1">
            <a:extLst>
              <a:ext uri="{FF2B5EF4-FFF2-40B4-BE49-F238E27FC236}">
                <a16:creationId xmlns:a16="http://schemas.microsoft.com/office/drawing/2014/main" id="{5A33CBA8-D207-47F2-BEAC-0202E794FD49}"/>
              </a:ext>
            </a:extLst>
          </p:cNvPr>
          <p:cNvSpPr/>
          <p:nvPr/>
        </p:nvSpPr>
        <p:spPr>
          <a:xfrm>
            <a:off x="37395" y="-290854"/>
            <a:ext cx="136876" cy="79338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1100583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Trade Gothic for Nike Bold Condensed"/>
              <a:ea typeface="+mn-ea"/>
              <a:cs typeface="+mn-cs"/>
              <a:sym typeface="Trade Gothic for Nike Bold Condensed"/>
            </a:endParaRPr>
          </a:p>
        </p:txBody>
      </p:sp>
      <p:sp>
        <p:nvSpPr>
          <p:cNvPr id="76" name="Shape 103">
            <a:extLst>
              <a:ext uri="{FF2B5EF4-FFF2-40B4-BE49-F238E27FC236}">
                <a16:creationId xmlns:a16="http://schemas.microsoft.com/office/drawing/2014/main" id="{E7C5928B-A183-4F49-9E27-24B3DF9DD6F1}"/>
              </a:ext>
            </a:extLst>
          </p:cNvPr>
          <p:cNvSpPr/>
          <p:nvPr/>
        </p:nvSpPr>
        <p:spPr>
          <a:xfrm>
            <a:off x="5942597" y="779215"/>
            <a:ext cx="306815" cy="23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8" y="0"/>
                </a:moveTo>
                <a:lnTo>
                  <a:pt x="21600" y="0"/>
                </a:lnTo>
                <a:lnTo>
                  <a:pt x="21186" y="21600"/>
                </a:lnTo>
                <a:lnTo>
                  <a:pt x="0" y="21600"/>
                </a:lnTo>
                <a:lnTo>
                  <a:pt x="418" y="0"/>
                </a:lnTo>
                <a:close/>
              </a:path>
            </a:pathLst>
          </a:custGeom>
          <a:solidFill>
            <a:srgbClr val="BF1E2E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defTabSz="22858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+mn-lt"/>
            </a:endParaRPr>
          </a:p>
        </p:txBody>
      </p:sp>
      <p:sp>
        <p:nvSpPr>
          <p:cNvPr id="43" name="Rectangle 42" hidden="1">
            <a:extLst>
              <a:ext uri="{FF2B5EF4-FFF2-40B4-BE49-F238E27FC236}">
                <a16:creationId xmlns:a16="http://schemas.microsoft.com/office/drawing/2014/main" id="{B2CFA0D2-5C77-4A6C-BA87-21E002BA4143}"/>
              </a:ext>
            </a:extLst>
          </p:cNvPr>
          <p:cNvSpPr/>
          <p:nvPr/>
        </p:nvSpPr>
        <p:spPr>
          <a:xfrm>
            <a:off x="37395" y="-290854"/>
            <a:ext cx="136876" cy="79338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1100583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Trade Gothic for Nike Bold Condensed"/>
              <a:ea typeface="+mn-ea"/>
              <a:cs typeface="+mn-cs"/>
              <a:sym typeface="Trade Gothic for Nike Bold Condensed"/>
            </a:endParaRPr>
          </a:p>
        </p:txBody>
      </p:sp>
      <p:sp>
        <p:nvSpPr>
          <p:cNvPr id="46" name="Shape 103">
            <a:extLst>
              <a:ext uri="{FF2B5EF4-FFF2-40B4-BE49-F238E27FC236}">
                <a16:creationId xmlns:a16="http://schemas.microsoft.com/office/drawing/2014/main" id="{D39B2D75-FF1E-448F-91D3-424EC3969457}"/>
              </a:ext>
            </a:extLst>
          </p:cNvPr>
          <p:cNvSpPr/>
          <p:nvPr/>
        </p:nvSpPr>
        <p:spPr>
          <a:xfrm>
            <a:off x="5942597" y="779215"/>
            <a:ext cx="306815" cy="23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8" y="0"/>
                </a:moveTo>
                <a:lnTo>
                  <a:pt x="21600" y="0"/>
                </a:lnTo>
                <a:lnTo>
                  <a:pt x="21186" y="21600"/>
                </a:lnTo>
                <a:lnTo>
                  <a:pt x="0" y="21600"/>
                </a:lnTo>
                <a:lnTo>
                  <a:pt x="418" y="0"/>
                </a:lnTo>
                <a:close/>
              </a:path>
            </a:pathLst>
          </a:custGeom>
          <a:solidFill>
            <a:srgbClr val="7F7F7F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defTabSz="22858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+mn-lt"/>
            </a:endParaRPr>
          </a:p>
        </p:txBody>
      </p:sp>
      <p:sp>
        <p:nvSpPr>
          <p:cNvPr id="47" name="Rectangle 46" hidden="1">
            <a:extLst>
              <a:ext uri="{FF2B5EF4-FFF2-40B4-BE49-F238E27FC236}">
                <a16:creationId xmlns:a16="http://schemas.microsoft.com/office/drawing/2014/main" id="{0F5C5EE5-48B3-49C7-96C2-A2AC27827C3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37395" y="-290854"/>
            <a:ext cx="136876" cy="79338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1100611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Trade Gothic for Nike 365 BdCn" panose="020B0806040303020004" pitchFamily="34" charset="0"/>
              <a:ea typeface="+mn-ea"/>
              <a:cs typeface="+mn-cs"/>
              <a:sym typeface="Trade Gothic for Nike 365 BdCn" panose="020B08060403030200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2F5400F-536F-4F68-B687-4F7EA43329C6}"/>
              </a:ext>
            </a:extLst>
          </p:cNvPr>
          <p:cNvSpPr/>
          <p:nvPr/>
        </p:nvSpPr>
        <p:spPr>
          <a:xfrm>
            <a:off x="5638800" y="-17580428"/>
            <a:ext cx="914400" cy="914400"/>
          </a:xfrm>
          <a:prstGeom prst="ellipse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47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97BDD39-E2BA-45A6-B21B-5B84C596BFD8}"/>
              </a:ext>
            </a:extLst>
          </p:cNvPr>
          <p:cNvSpPr/>
          <p:nvPr/>
        </p:nvSpPr>
        <p:spPr>
          <a:xfrm>
            <a:off x="5638800" y="23524029"/>
            <a:ext cx="914400" cy="914400"/>
          </a:xfrm>
          <a:prstGeom prst="ellipse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47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FD7A8E-F8E2-4C35-8ECC-8255A5DECADE}"/>
              </a:ext>
            </a:extLst>
          </p:cNvPr>
          <p:cNvSpPr/>
          <p:nvPr userDrawn="1"/>
        </p:nvSpPr>
        <p:spPr>
          <a:xfrm>
            <a:off x="4482386" y="-659254"/>
            <a:ext cx="1475567" cy="61254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3F739D1-7E74-4C92-9386-A9D1EA38512D}"/>
              </a:ext>
            </a:extLst>
          </p:cNvPr>
          <p:cNvSpPr/>
          <p:nvPr userDrawn="1"/>
        </p:nvSpPr>
        <p:spPr>
          <a:xfrm>
            <a:off x="1" y="-659254"/>
            <a:ext cx="1475567" cy="61254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85AFA4-EFF7-4EC2-AA3B-4BFB6FE3E440}"/>
              </a:ext>
            </a:extLst>
          </p:cNvPr>
          <p:cNvSpPr/>
          <p:nvPr userDrawn="1"/>
        </p:nvSpPr>
        <p:spPr>
          <a:xfrm>
            <a:off x="1494129" y="-659254"/>
            <a:ext cx="1475567" cy="6125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C325C56-6D58-4AC7-9CC6-725AE8C6C527}"/>
              </a:ext>
            </a:extLst>
          </p:cNvPr>
          <p:cNvSpPr/>
          <p:nvPr userDrawn="1"/>
        </p:nvSpPr>
        <p:spPr>
          <a:xfrm>
            <a:off x="2988258" y="-659254"/>
            <a:ext cx="1475567" cy="61254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C258EBA-7D69-465D-BC3E-B23716BB13FA}"/>
              </a:ext>
            </a:extLst>
          </p:cNvPr>
          <p:cNvSpPr/>
          <p:nvPr userDrawn="1"/>
        </p:nvSpPr>
        <p:spPr>
          <a:xfrm>
            <a:off x="1512691" y="-1939109"/>
            <a:ext cx="1475567" cy="1225096"/>
          </a:xfrm>
          <a:prstGeom prst="rect">
            <a:avLst/>
          </a:prstGeom>
          <a:solidFill>
            <a:srgbClr val="222E6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AE847B4-6974-49E6-B183-02E364577DC2}"/>
              </a:ext>
            </a:extLst>
          </p:cNvPr>
          <p:cNvSpPr/>
          <p:nvPr userDrawn="1"/>
        </p:nvSpPr>
        <p:spPr>
          <a:xfrm>
            <a:off x="1305" y="-1939109"/>
            <a:ext cx="1475567" cy="1225096"/>
          </a:xfrm>
          <a:prstGeom prst="rect">
            <a:avLst/>
          </a:prstGeom>
          <a:solidFill>
            <a:srgbClr val="D3DC6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A66B73-33A0-4906-BF5D-E2ED06271808}"/>
              </a:ext>
            </a:extLst>
          </p:cNvPr>
          <p:cNvSpPr/>
          <p:nvPr userDrawn="1"/>
        </p:nvSpPr>
        <p:spPr>
          <a:xfrm>
            <a:off x="1707012" y="-45707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#2 GREY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701C948-883A-4A32-A9E3-D4A08B20247E}"/>
              </a:ext>
            </a:extLst>
          </p:cNvPr>
          <p:cNvSpPr/>
          <p:nvPr userDrawn="1"/>
        </p:nvSpPr>
        <p:spPr>
          <a:xfrm>
            <a:off x="248397" y="-45707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#1 BLUE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C1F18AA-A9DE-45A0-BBAA-9624D06ABA0B}"/>
              </a:ext>
            </a:extLst>
          </p:cNvPr>
          <p:cNvSpPr/>
          <p:nvPr userDrawn="1"/>
        </p:nvSpPr>
        <p:spPr>
          <a:xfrm>
            <a:off x="3218896" y="-45707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#3 BLACK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24B95B1-8131-4DC2-BCEC-BF99CBAF23EB}"/>
              </a:ext>
            </a:extLst>
          </p:cNvPr>
          <p:cNvSpPr/>
          <p:nvPr userDrawn="1"/>
        </p:nvSpPr>
        <p:spPr>
          <a:xfrm>
            <a:off x="4721902" y="-45707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00467A"/>
                </a:solidFill>
                <a:latin typeface="+mn-lt"/>
              </a:rPr>
              <a:t>#4 WHITE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637B719-4944-4210-9291-6BFE6E2477CA}"/>
              </a:ext>
            </a:extLst>
          </p:cNvPr>
          <p:cNvSpPr/>
          <p:nvPr userDrawn="1"/>
        </p:nvSpPr>
        <p:spPr>
          <a:xfrm>
            <a:off x="248396" y="-1465363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#1 VOLT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E256A02-97B0-4E12-85E5-419C0ED22E16}"/>
              </a:ext>
            </a:extLst>
          </p:cNvPr>
          <p:cNvSpPr/>
          <p:nvPr userDrawn="1"/>
        </p:nvSpPr>
        <p:spPr>
          <a:xfrm>
            <a:off x="6136362" y="-45707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#NEW BLUE</a:t>
            </a:r>
          </a:p>
        </p:txBody>
      </p:sp>
      <p:sp>
        <p:nvSpPr>
          <p:cNvPr id="58" name="Line">
            <a:extLst>
              <a:ext uri="{FF2B5EF4-FFF2-40B4-BE49-F238E27FC236}">
                <a16:creationId xmlns:a16="http://schemas.microsoft.com/office/drawing/2014/main" id="{2FFE0307-0AC2-4846-B324-2618587EE4DF}"/>
              </a:ext>
            </a:extLst>
          </p:cNvPr>
          <p:cNvSpPr/>
          <p:nvPr userDrawn="1"/>
        </p:nvSpPr>
        <p:spPr>
          <a:xfrm>
            <a:off x="217764" y="6434171"/>
            <a:ext cx="11795760" cy="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Avenir Medium"/>
              </a:defRPr>
            </a:pPr>
            <a:endParaRPr/>
          </a:p>
        </p:txBody>
      </p:sp>
      <p:sp>
        <p:nvSpPr>
          <p:cNvPr id="63" name="NIKE CONSUMER INSIGHTS">
            <a:extLst>
              <a:ext uri="{FF2B5EF4-FFF2-40B4-BE49-F238E27FC236}">
                <a16:creationId xmlns:a16="http://schemas.microsoft.com/office/drawing/2014/main" id="{5EDDBBEB-534A-4B84-A188-0D93759EC011}"/>
              </a:ext>
            </a:extLst>
          </p:cNvPr>
          <p:cNvSpPr txBox="1"/>
          <p:nvPr userDrawn="1"/>
        </p:nvSpPr>
        <p:spPr>
          <a:xfrm>
            <a:off x="10514294" y="6449540"/>
            <a:ext cx="2751932" cy="251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1200" spc="180"/>
            </a:pPr>
            <a:r>
              <a:rPr sz="700" dirty="0">
                <a:latin typeface="Avenir Book"/>
                <a:ea typeface="Avenir Book"/>
                <a:cs typeface="Avenir Book"/>
                <a:sym typeface="Avenir Book"/>
              </a:rPr>
              <a:t>NIKE</a:t>
            </a:r>
            <a:r>
              <a:rPr sz="700" dirty="0"/>
              <a:t> </a:t>
            </a:r>
            <a:r>
              <a:rPr sz="700" dirty="0">
                <a:latin typeface="Avenir Book"/>
              </a:rPr>
              <a:t>CONSUMER</a:t>
            </a:r>
            <a:r>
              <a:rPr sz="700" dirty="0"/>
              <a:t> INSIGHTS </a:t>
            </a:r>
          </a:p>
        </p:txBody>
      </p:sp>
      <p:pic>
        <p:nvPicPr>
          <p:cNvPr id="64" name="CI logo RacerBlue.pdf" descr="CI logo RacerBlue.pdf">
            <a:extLst>
              <a:ext uri="{FF2B5EF4-FFF2-40B4-BE49-F238E27FC236}">
                <a16:creationId xmlns:a16="http://schemas.microsoft.com/office/drawing/2014/main" id="{2DEC2DA8-B5DD-449F-B730-4A7DE6391E1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rcRect r="63819"/>
          <a:stretch>
            <a:fillRect/>
          </a:stretch>
        </p:blipFill>
        <p:spPr>
          <a:xfrm>
            <a:off x="135740" y="54591"/>
            <a:ext cx="1106424" cy="367982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3887D72-FC11-4E7D-BF93-7EF18D89BB14}"/>
              </a:ext>
            </a:extLst>
          </p:cNvPr>
          <p:cNvSpPr/>
          <p:nvPr userDrawn="1"/>
        </p:nvSpPr>
        <p:spPr>
          <a:xfrm>
            <a:off x="10685672" y="-659254"/>
            <a:ext cx="1475567" cy="612548"/>
          </a:xfrm>
          <a:prstGeom prst="rect">
            <a:avLst/>
          </a:prstGeom>
          <a:solidFill>
            <a:srgbClr val="A9DD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278DB6-4EAB-4F6D-B344-150B21D9CECA}"/>
              </a:ext>
            </a:extLst>
          </p:cNvPr>
          <p:cNvSpPr/>
          <p:nvPr userDrawn="1"/>
        </p:nvSpPr>
        <p:spPr>
          <a:xfrm>
            <a:off x="6203287" y="-659254"/>
            <a:ext cx="1475567" cy="612548"/>
          </a:xfrm>
          <a:prstGeom prst="rect">
            <a:avLst/>
          </a:prstGeom>
          <a:solidFill>
            <a:srgbClr val="0046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B5F40C-E6C0-4A90-9B32-968506973D59}"/>
              </a:ext>
            </a:extLst>
          </p:cNvPr>
          <p:cNvSpPr/>
          <p:nvPr userDrawn="1"/>
        </p:nvSpPr>
        <p:spPr>
          <a:xfrm>
            <a:off x="7697415" y="-659254"/>
            <a:ext cx="1475567" cy="612548"/>
          </a:xfrm>
          <a:prstGeom prst="rect">
            <a:avLst/>
          </a:prstGeom>
          <a:solidFill>
            <a:srgbClr val="1882A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0C3AA47-69EE-4FE6-99BC-9D5909E99A27}"/>
              </a:ext>
            </a:extLst>
          </p:cNvPr>
          <p:cNvSpPr/>
          <p:nvPr userDrawn="1"/>
        </p:nvSpPr>
        <p:spPr>
          <a:xfrm>
            <a:off x="9191544" y="-659254"/>
            <a:ext cx="1475567" cy="612548"/>
          </a:xfrm>
          <a:prstGeom prst="rect">
            <a:avLst/>
          </a:prstGeom>
          <a:solidFill>
            <a:srgbClr val="27AA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CF9368-93C9-4C02-BD35-18CB5D06BE9A}"/>
              </a:ext>
            </a:extLst>
          </p:cNvPr>
          <p:cNvSpPr/>
          <p:nvPr userDrawn="1"/>
        </p:nvSpPr>
        <p:spPr>
          <a:xfrm>
            <a:off x="8043468" y="-45707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#2 BLUE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3E6767-928C-478A-9E1B-F38F6FD08522}"/>
              </a:ext>
            </a:extLst>
          </p:cNvPr>
          <p:cNvSpPr/>
          <p:nvPr userDrawn="1"/>
        </p:nvSpPr>
        <p:spPr>
          <a:xfrm>
            <a:off x="6549338" y="-45707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#1 BLUE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959393-8B67-431F-AFC1-2F985964FEF3}"/>
              </a:ext>
            </a:extLst>
          </p:cNvPr>
          <p:cNvSpPr/>
          <p:nvPr userDrawn="1"/>
        </p:nvSpPr>
        <p:spPr>
          <a:xfrm>
            <a:off x="9537596" y="-45707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#3 BLUE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E1708FE-8C19-4CE6-B1E1-DAF2D33EA008}"/>
              </a:ext>
            </a:extLst>
          </p:cNvPr>
          <p:cNvSpPr/>
          <p:nvPr userDrawn="1"/>
        </p:nvSpPr>
        <p:spPr>
          <a:xfrm>
            <a:off x="11031724" y="-45707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00467A"/>
                </a:solidFill>
                <a:latin typeface="+mn-lt"/>
              </a:rPr>
              <a:t>#4 BLUE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33C799-49C1-4947-BB6A-624B4437742C}"/>
              </a:ext>
            </a:extLst>
          </p:cNvPr>
          <p:cNvSpPr/>
          <p:nvPr userDrawn="1"/>
        </p:nvSpPr>
        <p:spPr>
          <a:xfrm>
            <a:off x="7697415" y="-1271802"/>
            <a:ext cx="1475567" cy="612548"/>
          </a:xfrm>
          <a:prstGeom prst="rect">
            <a:avLst/>
          </a:prstGeom>
          <a:solidFill>
            <a:srgbClr val="00803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E9D85AB-8B79-4371-B5CC-42A9DE9DB8A8}"/>
              </a:ext>
            </a:extLst>
          </p:cNvPr>
          <p:cNvSpPr/>
          <p:nvPr userDrawn="1"/>
        </p:nvSpPr>
        <p:spPr>
          <a:xfrm>
            <a:off x="10685672" y="-1271802"/>
            <a:ext cx="1475567" cy="612548"/>
          </a:xfrm>
          <a:prstGeom prst="rect">
            <a:avLst/>
          </a:prstGeom>
          <a:solidFill>
            <a:srgbClr val="34FF9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3C908C9-C97F-4AB2-84A2-90FDFBEA9F85}"/>
              </a:ext>
            </a:extLst>
          </p:cNvPr>
          <p:cNvSpPr/>
          <p:nvPr userDrawn="1"/>
        </p:nvSpPr>
        <p:spPr>
          <a:xfrm>
            <a:off x="9191544" y="-1271802"/>
            <a:ext cx="1475567" cy="612548"/>
          </a:xfrm>
          <a:prstGeom prst="rect">
            <a:avLst/>
          </a:prstGeom>
          <a:solidFill>
            <a:srgbClr val="00DA6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1E0A04B-EFAD-4E52-BD0C-170B56B1B01D}"/>
              </a:ext>
            </a:extLst>
          </p:cNvPr>
          <p:cNvSpPr/>
          <p:nvPr userDrawn="1"/>
        </p:nvSpPr>
        <p:spPr>
          <a:xfrm>
            <a:off x="6203287" y="-1271802"/>
            <a:ext cx="1475567" cy="612548"/>
          </a:xfrm>
          <a:prstGeom prst="rect">
            <a:avLst/>
          </a:prstGeom>
          <a:solidFill>
            <a:srgbClr val="00562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0F411F1-87ED-4C2F-9B2D-6B99F4F85312}"/>
              </a:ext>
            </a:extLst>
          </p:cNvPr>
          <p:cNvSpPr/>
          <p:nvPr userDrawn="1"/>
        </p:nvSpPr>
        <p:spPr>
          <a:xfrm>
            <a:off x="8043468" y="-104742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#2 GREEN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D372D7-249B-422B-A489-8567B67AA4DD}"/>
              </a:ext>
            </a:extLst>
          </p:cNvPr>
          <p:cNvSpPr/>
          <p:nvPr userDrawn="1"/>
        </p:nvSpPr>
        <p:spPr>
          <a:xfrm>
            <a:off x="6549338" y="-104742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#1 GREEN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B61FD05-030F-4CC2-90FC-43E6AC4DB686}"/>
              </a:ext>
            </a:extLst>
          </p:cNvPr>
          <p:cNvSpPr/>
          <p:nvPr userDrawn="1"/>
        </p:nvSpPr>
        <p:spPr>
          <a:xfrm>
            <a:off x="9537596" y="-104742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#3 GREEN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1627B1-D4D1-4524-948A-DE1BC39ED9DA}"/>
              </a:ext>
            </a:extLst>
          </p:cNvPr>
          <p:cNvSpPr/>
          <p:nvPr userDrawn="1"/>
        </p:nvSpPr>
        <p:spPr>
          <a:xfrm>
            <a:off x="11031724" y="-104742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005627"/>
                </a:solidFill>
                <a:latin typeface="+mn-lt"/>
              </a:rPr>
              <a:t>#4 GREEN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C7F179F-8E7F-40A2-B2E0-C8062B7A1942}"/>
              </a:ext>
            </a:extLst>
          </p:cNvPr>
          <p:cNvSpPr/>
          <p:nvPr userDrawn="1"/>
        </p:nvSpPr>
        <p:spPr>
          <a:xfrm>
            <a:off x="1723963" y="-144361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#2 BLUE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5018E04-D6F5-45B8-9FAE-9FE96C615566}"/>
              </a:ext>
            </a:extLst>
          </p:cNvPr>
          <p:cNvSpPr/>
          <p:nvPr userDrawn="1"/>
        </p:nvSpPr>
        <p:spPr>
          <a:xfrm>
            <a:off x="7697417" y="-2524650"/>
            <a:ext cx="1475567" cy="1225096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1B133C2-E115-446C-B01B-81A42A227AF2}"/>
              </a:ext>
            </a:extLst>
          </p:cNvPr>
          <p:cNvSpPr/>
          <p:nvPr userDrawn="1"/>
        </p:nvSpPr>
        <p:spPr>
          <a:xfrm>
            <a:off x="9191545" y="-2524650"/>
            <a:ext cx="1475567" cy="12250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B58F319-CA06-4DBC-836F-50F27BE0C2E6}"/>
              </a:ext>
            </a:extLst>
          </p:cNvPr>
          <p:cNvSpPr/>
          <p:nvPr userDrawn="1"/>
        </p:nvSpPr>
        <p:spPr>
          <a:xfrm>
            <a:off x="10685674" y="-2524650"/>
            <a:ext cx="1475567" cy="122509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9C70897-D7FD-45B3-BA3C-26F3CB4466C6}"/>
              </a:ext>
            </a:extLst>
          </p:cNvPr>
          <p:cNvSpPr/>
          <p:nvPr userDrawn="1"/>
        </p:nvSpPr>
        <p:spPr>
          <a:xfrm>
            <a:off x="6203287" y="-2524650"/>
            <a:ext cx="1475567" cy="1225096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D458B7E-775B-4712-8F23-53CAB2535C1B}"/>
              </a:ext>
            </a:extLst>
          </p:cNvPr>
          <p:cNvSpPr/>
          <p:nvPr userDrawn="1"/>
        </p:nvSpPr>
        <p:spPr>
          <a:xfrm>
            <a:off x="6549337" y="-172645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#1 GREY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E111F18-D107-4E2F-8557-579D03B30AE5}"/>
              </a:ext>
            </a:extLst>
          </p:cNvPr>
          <p:cNvSpPr/>
          <p:nvPr userDrawn="1"/>
        </p:nvSpPr>
        <p:spPr>
          <a:xfrm>
            <a:off x="8043466" y="-172645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#2 GREY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FDFF25D-971C-4524-ABB2-745DA6EEC57A}"/>
              </a:ext>
            </a:extLst>
          </p:cNvPr>
          <p:cNvSpPr/>
          <p:nvPr userDrawn="1"/>
        </p:nvSpPr>
        <p:spPr>
          <a:xfrm>
            <a:off x="9537594" y="-172645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#3 GREY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A8205BF-D9D0-41FF-8FD7-1FE5B75690C8}"/>
              </a:ext>
            </a:extLst>
          </p:cNvPr>
          <p:cNvSpPr/>
          <p:nvPr userDrawn="1"/>
        </p:nvSpPr>
        <p:spPr>
          <a:xfrm>
            <a:off x="11031721" y="-172645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chemeClr val="bg2"/>
                </a:solidFill>
                <a:latin typeface="+mn-lt"/>
              </a:rPr>
              <a:t>#4 GREY</a:t>
            </a:r>
          </a:p>
        </p:txBody>
      </p:sp>
    </p:spTree>
    <p:extLst>
      <p:ext uri="{BB962C8B-B14F-4D97-AF65-F5344CB8AC3E}">
        <p14:creationId xmlns:p14="http://schemas.microsoft.com/office/powerpoint/2010/main" val="98050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9" r:id="rId8"/>
    <p:sldLayoutId id="2147483679" r:id="rId9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marL="0" marR="0" indent="0" algn="ctr" defTabSz="412720" rtl="0" eaLnBrk="1" fontAlgn="auto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None/>
        <a:tabLst/>
        <a:defRPr kumimoji="0" lang="en-US" sz="2000" b="1" i="0" u="none" strike="noStrike" cap="none" spc="260" normalizeH="0" baseline="0" dirty="0">
          <a:ln>
            <a:noFill/>
          </a:ln>
          <a:solidFill>
            <a:schemeClr val="tx1">
              <a:lumMod val="75000"/>
              <a:lumOff val="25000"/>
            </a:schemeClr>
          </a:solidFill>
          <a:effectLst/>
          <a:uFillTx/>
          <a:latin typeface="+mn-lt"/>
          <a:ea typeface="+mn-ea"/>
          <a:cs typeface="+mn-cs"/>
          <a:sym typeface="Helvetica Light"/>
        </a:defRPr>
      </a:lvl1pPr>
      <a:lvl2pPr marL="0" marR="0" indent="114292" algn="ctr" defTabSz="41272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584" algn="ctr" defTabSz="41272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874" algn="ctr" defTabSz="41272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167" algn="ctr" defTabSz="41272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458" algn="ctr" defTabSz="41272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750" algn="ctr" defTabSz="41272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040" algn="ctr" defTabSz="41272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332" algn="ctr" defTabSz="41272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17476" marR="0" indent="-317476" algn="l" defTabSz="412720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634952" marR="0" indent="-317476" algn="l" defTabSz="412720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952428" marR="0" indent="-317476" algn="l" defTabSz="412720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269904" marR="0" indent="-317476" algn="l" defTabSz="412720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587380" marR="0" indent="-317476" algn="l" defTabSz="412720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904856" marR="0" indent="-317476" algn="l" defTabSz="412720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2222332" marR="0" indent="-317476" algn="l" defTabSz="412720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2539811" marR="0" indent="-317476" algn="l" defTabSz="412720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857287" marR="0" indent="-317476" algn="l" defTabSz="412720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r" defTabSz="304776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600" b="1" i="0" u="none" strike="noStrike" cap="none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304776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600" b="1" i="0" u="none" strike="noStrike" cap="none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304776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600" b="1" i="0" u="none" strike="noStrike" cap="none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304776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600" b="1" i="0" u="none" strike="noStrike" cap="none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304776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600" b="1" i="0" u="none" strike="noStrike" cap="none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304776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600" b="1" i="0" u="none" strike="noStrike" cap="none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77788" algn="r" defTabSz="304776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600" b="1" i="0" u="none" strike="noStrike" cap="none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55574" algn="r" defTabSz="304776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600" b="1" i="0" u="none" strike="noStrike" cap="none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533360" algn="r" defTabSz="304776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600" b="1" i="0" u="none" strike="noStrike" cap="none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  <p:extLst>
    <p:ext uri="{27BBF7A9-308A-43DC-89C8-2F10F3537804}">
      <p15:sldGuideLst xmlns:p15="http://schemas.microsoft.com/office/powerpoint/2012/main">
        <p15:guide id="44" pos="5448">
          <p15:clr>
            <a:srgbClr val="F26B43"/>
          </p15:clr>
        </p15:guide>
        <p15:guide id="46" orient="horz" pos="372">
          <p15:clr>
            <a:srgbClr val="F26B43"/>
          </p15:clr>
        </p15:guide>
        <p15:guide id="47" orient="horz" pos="108">
          <p15:clr>
            <a:srgbClr val="F26B43"/>
          </p15:clr>
        </p15:guide>
        <p15:guide id="48" pos="312">
          <p15:clr>
            <a:srgbClr val="F26B43"/>
          </p15:clr>
        </p15:guide>
        <p15:guide id="49" pos="7264">
          <p15:clr>
            <a:srgbClr val="F26B43"/>
          </p15:clr>
        </p15:guide>
        <p15:guide id="53" orient="horz" pos="405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5DEB5EF-C3CA-4C70-8B49-28A1A0E5A147}"/>
              </a:ext>
            </a:extLst>
          </p:cNvPr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4174234505"/>
              </p:ext>
            </p:ext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470" imgH="469" progId="TCLayout.ActiveDocument.1">
                  <p:embed/>
                </p:oleObj>
              </mc:Choice>
              <mc:Fallback>
                <p:oleObj name="think-cell Slide" r:id="rId12" imgW="470" imgH="46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5DEB5EF-C3CA-4C70-8B49-28A1A0E5A1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4CFA7263-D4B2-4FE5-9003-53411390EA95}"/>
              </a:ext>
            </a:extLst>
          </p:cNvPr>
          <p:cNvSpPr/>
          <p:nvPr/>
        </p:nvSpPr>
        <p:spPr>
          <a:xfrm>
            <a:off x="37395" y="-290854"/>
            <a:ext cx="136876" cy="79338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1100583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Trade Gothic for Nike Bold Condensed"/>
              <a:ea typeface="+mn-ea"/>
              <a:cs typeface="+mn-cs"/>
              <a:sym typeface="Trade Gothic for Nike Bold Condensed"/>
            </a:endParaRPr>
          </a:p>
        </p:txBody>
      </p:sp>
      <p:sp>
        <p:nvSpPr>
          <p:cNvPr id="9" name="Shape 9"/>
          <p:cNvSpPr/>
          <p:nvPr/>
        </p:nvSpPr>
        <p:spPr>
          <a:xfrm>
            <a:off x="660403" y="6425327"/>
            <a:ext cx="10853343" cy="51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" y="0"/>
                </a:moveTo>
                <a:lnTo>
                  <a:pt x="21600" y="0"/>
                </a:lnTo>
                <a:lnTo>
                  <a:pt x="21574" y="21600"/>
                </a:lnTo>
                <a:lnTo>
                  <a:pt x="0" y="21600"/>
                </a:lnTo>
                <a:lnTo>
                  <a:pt x="29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50000">
                <a:srgbClr val="E0FF6A"/>
              </a:gs>
              <a:gs pos="0">
                <a:srgbClr val="7BFFAC"/>
              </a:gs>
            </a:gsLst>
            <a:lin ang="10800000" scaled="0"/>
          </a:gradFill>
          <a:ln w="12700">
            <a:miter lim="400000"/>
          </a:ln>
        </p:spPr>
        <p:txBody>
          <a:bodyPr lIns="19051" tIns="19051" rIns="19051" bIns="19051" anchor="ctr"/>
          <a:lstStyle/>
          <a:p>
            <a:pPr defTabSz="22858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67" dirty="0">
              <a:latin typeface="+mn-lt"/>
            </a:endParaRPr>
          </a:p>
        </p:txBody>
      </p:sp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660400" y="228600"/>
            <a:ext cx="10871200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50800" tIns="50800" rIns="50800" bIns="50800" anchor="ctr">
            <a:noAutofit/>
          </a:bodyPr>
          <a:lstStyle/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660400" y="1369936"/>
            <a:ext cx="10871200" cy="460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6" name="Shape 43">
            <a:extLst>
              <a:ext uri="{FF2B5EF4-FFF2-40B4-BE49-F238E27FC236}">
                <a16:creationId xmlns:a16="http://schemas.microsoft.com/office/drawing/2014/main" id="{6D09F334-1F93-41E1-A9AB-33585A3A50D2}"/>
              </a:ext>
            </a:extLst>
          </p:cNvPr>
          <p:cNvSpPr/>
          <p:nvPr/>
        </p:nvSpPr>
        <p:spPr>
          <a:xfrm>
            <a:off x="117399" y="117399"/>
            <a:ext cx="225632" cy="77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19735" extrusionOk="0">
                <a:moveTo>
                  <a:pt x="21286" y="0"/>
                </a:moveTo>
                <a:lnTo>
                  <a:pt x="5715" y="17533"/>
                </a:lnTo>
                <a:cubicBezTo>
                  <a:pt x="4041" y="19421"/>
                  <a:pt x="1406" y="21600"/>
                  <a:pt x="300" y="16988"/>
                </a:cubicBezTo>
                <a:cubicBezTo>
                  <a:pt x="-314" y="14436"/>
                  <a:pt x="68" y="10434"/>
                  <a:pt x="965" y="6767"/>
                </a:cubicBezTo>
                <a:cubicBezTo>
                  <a:pt x="1541" y="4421"/>
                  <a:pt x="2277" y="2281"/>
                  <a:pt x="3016" y="133"/>
                </a:cubicBezTo>
                <a:cubicBezTo>
                  <a:pt x="2603" y="1880"/>
                  <a:pt x="1460" y="7753"/>
                  <a:pt x="2977" y="10628"/>
                </a:cubicBezTo>
                <a:cubicBezTo>
                  <a:pt x="3568" y="11744"/>
                  <a:pt x="4608" y="11863"/>
                  <a:pt x="5894" y="10933"/>
                </a:cubicBezTo>
                <a:cubicBezTo>
                  <a:pt x="5894" y="10933"/>
                  <a:pt x="21286" y="0"/>
                  <a:pt x="21286" y="0"/>
                </a:cubicBez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defTabSz="22858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+mn-lt"/>
            </a:endParaRPr>
          </a:p>
        </p:txBody>
      </p:sp>
      <p:sp>
        <p:nvSpPr>
          <p:cNvPr id="17" name="Shape 103">
            <a:extLst>
              <a:ext uri="{FF2B5EF4-FFF2-40B4-BE49-F238E27FC236}">
                <a16:creationId xmlns:a16="http://schemas.microsoft.com/office/drawing/2014/main" id="{0FA69AAB-AFA3-4947-92FA-CAB4B5665183}"/>
              </a:ext>
            </a:extLst>
          </p:cNvPr>
          <p:cNvSpPr/>
          <p:nvPr/>
        </p:nvSpPr>
        <p:spPr>
          <a:xfrm>
            <a:off x="5942597" y="779215"/>
            <a:ext cx="306815" cy="23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8" y="0"/>
                </a:moveTo>
                <a:lnTo>
                  <a:pt x="21600" y="0"/>
                </a:lnTo>
                <a:lnTo>
                  <a:pt x="21186" y="21600"/>
                </a:lnTo>
                <a:lnTo>
                  <a:pt x="0" y="21600"/>
                </a:lnTo>
                <a:lnTo>
                  <a:pt x="418" y="0"/>
                </a:lnTo>
                <a:close/>
              </a:path>
            </a:pathLst>
          </a:custGeom>
          <a:solidFill>
            <a:srgbClr val="BF1E2E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defTabSz="22858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+mn-lt"/>
            </a:endParaRPr>
          </a:p>
        </p:txBody>
      </p:sp>
      <p:sp>
        <p:nvSpPr>
          <p:cNvPr id="30" name="Rectangle 29" hidden="1">
            <a:extLst>
              <a:ext uri="{FF2B5EF4-FFF2-40B4-BE49-F238E27FC236}">
                <a16:creationId xmlns:a16="http://schemas.microsoft.com/office/drawing/2014/main" id="{6E47C09D-54B1-4293-AA5B-6267D06C4EBC}"/>
              </a:ext>
            </a:extLst>
          </p:cNvPr>
          <p:cNvSpPr/>
          <p:nvPr/>
        </p:nvSpPr>
        <p:spPr>
          <a:xfrm>
            <a:off x="37395" y="-290854"/>
            <a:ext cx="136876" cy="79338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1100583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Trade Gothic for Nike Bold Condensed"/>
              <a:ea typeface="+mn-ea"/>
              <a:cs typeface="+mn-cs"/>
              <a:sym typeface="Trade Gothic for Nike Bold Condensed"/>
            </a:endParaRPr>
          </a:p>
        </p:txBody>
      </p:sp>
      <p:sp>
        <p:nvSpPr>
          <p:cNvPr id="34" name="Shape 43">
            <a:extLst>
              <a:ext uri="{FF2B5EF4-FFF2-40B4-BE49-F238E27FC236}">
                <a16:creationId xmlns:a16="http://schemas.microsoft.com/office/drawing/2014/main" id="{92681AF9-3C25-4A5A-9206-7AA0809A267E}"/>
              </a:ext>
            </a:extLst>
          </p:cNvPr>
          <p:cNvSpPr/>
          <p:nvPr/>
        </p:nvSpPr>
        <p:spPr>
          <a:xfrm>
            <a:off x="117399" y="117399"/>
            <a:ext cx="225632" cy="77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19735" extrusionOk="0">
                <a:moveTo>
                  <a:pt x="21286" y="0"/>
                </a:moveTo>
                <a:lnTo>
                  <a:pt x="5715" y="17533"/>
                </a:lnTo>
                <a:cubicBezTo>
                  <a:pt x="4041" y="19421"/>
                  <a:pt x="1406" y="21600"/>
                  <a:pt x="300" y="16988"/>
                </a:cubicBezTo>
                <a:cubicBezTo>
                  <a:pt x="-314" y="14436"/>
                  <a:pt x="68" y="10434"/>
                  <a:pt x="965" y="6767"/>
                </a:cubicBezTo>
                <a:cubicBezTo>
                  <a:pt x="1541" y="4421"/>
                  <a:pt x="2277" y="2281"/>
                  <a:pt x="3016" y="133"/>
                </a:cubicBezTo>
                <a:cubicBezTo>
                  <a:pt x="2603" y="1880"/>
                  <a:pt x="1460" y="7753"/>
                  <a:pt x="2977" y="10628"/>
                </a:cubicBezTo>
                <a:cubicBezTo>
                  <a:pt x="3568" y="11744"/>
                  <a:pt x="4608" y="11863"/>
                  <a:pt x="5894" y="10933"/>
                </a:cubicBezTo>
                <a:cubicBezTo>
                  <a:pt x="5894" y="10933"/>
                  <a:pt x="21286" y="0"/>
                  <a:pt x="21286" y="0"/>
                </a:cubicBez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defTabSz="22858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+mn-lt"/>
            </a:endParaRPr>
          </a:p>
        </p:txBody>
      </p:sp>
      <p:sp>
        <p:nvSpPr>
          <p:cNvPr id="35" name="Shape 103">
            <a:extLst>
              <a:ext uri="{FF2B5EF4-FFF2-40B4-BE49-F238E27FC236}">
                <a16:creationId xmlns:a16="http://schemas.microsoft.com/office/drawing/2014/main" id="{BFE7B604-D0A9-4C9F-8DAB-6554183ED026}"/>
              </a:ext>
            </a:extLst>
          </p:cNvPr>
          <p:cNvSpPr/>
          <p:nvPr/>
        </p:nvSpPr>
        <p:spPr>
          <a:xfrm>
            <a:off x="5942597" y="779215"/>
            <a:ext cx="306815" cy="23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8" y="0"/>
                </a:moveTo>
                <a:lnTo>
                  <a:pt x="21600" y="0"/>
                </a:lnTo>
                <a:lnTo>
                  <a:pt x="21186" y="21600"/>
                </a:lnTo>
                <a:lnTo>
                  <a:pt x="0" y="21600"/>
                </a:lnTo>
                <a:lnTo>
                  <a:pt x="418" y="0"/>
                </a:lnTo>
                <a:close/>
              </a:path>
            </a:pathLst>
          </a:custGeom>
          <a:solidFill>
            <a:srgbClr val="BF1E2E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defTabSz="22858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+mn-lt"/>
            </a:endParaRPr>
          </a:p>
        </p:txBody>
      </p:sp>
      <p:sp>
        <p:nvSpPr>
          <p:cNvPr id="72" name="Rectangle 71" hidden="1">
            <a:extLst>
              <a:ext uri="{FF2B5EF4-FFF2-40B4-BE49-F238E27FC236}">
                <a16:creationId xmlns:a16="http://schemas.microsoft.com/office/drawing/2014/main" id="{5A33CBA8-D207-47F2-BEAC-0202E794FD49}"/>
              </a:ext>
            </a:extLst>
          </p:cNvPr>
          <p:cNvSpPr/>
          <p:nvPr/>
        </p:nvSpPr>
        <p:spPr>
          <a:xfrm>
            <a:off x="37395" y="-290854"/>
            <a:ext cx="136876" cy="79338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1100583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Trade Gothic for Nike Bold Condensed"/>
              <a:ea typeface="+mn-ea"/>
              <a:cs typeface="+mn-cs"/>
              <a:sym typeface="Trade Gothic for Nike Bold Condensed"/>
            </a:endParaRPr>
          </a:p>
        </p:txBody>
      </p:sp>
      <p:sp>
        <p:nvSpPr>
          <p:cNvPr id="75" name="Shape 43">
            <a:extLst>
              <a:ext uri="{FF2B5EF4-FFF2-40B4-BE49-F238E27FC236}">
                <a16:creationId xmlns:a16="http://schemas.microsoft.com/office/drawing/2014/main" id="{93965ACA-7D0B-48F5-9444-47DCA11FF2E6}"/>
              </a:ext>
            </a:extLst>
          </p:cNvPr>
          <p:cNvSpPr/>
          <p:nvPr/>
        </p:nvSpPr>
        <p:spPr>
          <a:xfrm>
            <a:off x="117399" y="117399"/>
            <a:ext cx="225632" cy="77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19735" extrusionOk="0">
                <a:moveTo>
                  <a:pt x="21286" y="0"/>
                </a:moveTo>
                <a:lnTo>
                  <a:pt x="5715" y="17533"/>
                </a:lnTo>
                <a:cubicBezTo>
                  <a:pt x="4041" y="19421"/>
                  <a:pt x="1406" y="21600"/>
                  <a:pt x="300" y="16988"/>
                </a:cubicBezTo>
                <a:cubicBezTo>
                  <a:pt x="-314" y="14436"/>
                  <a:pt x="68" y="10434"/>
                  <a:pt x="965" y="6767"/>
                </a:cubicBezTo>
                <a:cubicBezTo>
                  <a:pt x="1541" y="4421"/>
                  <a:pt x="2277" y="2281"/>
                  <a:pt x="3016" y="133"/>
                </a:cubicBezTo>
                <a:cubicBezTo>
                  <a:pt x="2603" y="1880"/>
                  <a:pt x="1460" y="7753"/>
                  <a:pt x="2977" y="10628"/>
                </a:cubicBezTo>
                <a:cubicBezTo>
                  <a:pt x="3568" y="11744"/>
                  <a:pt x="4608" y="11863"/>
                  <a:pt x="5894" y="10933"/>
                </a:cubicBezTo>
                <a:cubicBezTo>
                  <a:pt x="5894" y="10933"/>
                  <a:pt x="21286" y="0"/>
                  <a:pt x="21286" y="0"/>
                </a:cubicBez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defTabSz="22858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+mn-lt"/>
            </a:endParaRPr>
          </a:p>
        </p:txBody>
      </p:sp>
      <p:sp>
        <p:nvSpPr>
          <p:cNvPr id="76" name="Shape 103">
            <a:extLst>
              <a:ext uri="{FF2B5EF4-FFF2-40B4-BE49-F238E27FC236}">
                <a16:creationId xmlns:a16="http://schemas.microsoft.com/office/drawing/2014/main" id="{E7C5928B-A183-4F49-9E27-24B3DF9DD6F1}"/>
              </a:ext>
            </a:extLst>
          </p:cNvPr>
          <p:cNvSpPr/>
          <p:nvPr/>
        </p:nvSpPr>
        <p:spPr>
          <a:xfrm>
            <a:off x="5942597" y="779215"/>
            <a:ext cx="306815" cy="23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8" y="0"/>
                </a:moveTo>
                <a:lnTo>
                  <a:pt x="21600" y="0"/>
                </a:lnTo>
                <a:lnTo>
                  <a:pt x="21186" y="21600"/>
                </a:lnTo>
                <a:lnTo>
                  <a:pt x="0" y="21600"/>
                </a:lnTo>
                <a:lnTo>
                  <a:pt x="418" y="0"/>
                </a:lnTo>
                <a:close/>
              </a:path>
            </a:pathLst>
          </a:custGeom>
          <a:solidFill>
            <a:srgbClr val="BF1E2E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defTabSz="22858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+mn-lt"/>
            </a:endParaRPr>
          </a:p>
        </p:txBody>
      </p:sp>
      <p:sp>
        <p:nvSpPr>
          <p:cNvPr id="43" name="Rectangle 42" hidden="1">
            <a:extLst>
              <a:ext uri="{FF2B5EF4-FFF2-40B4-BE49-F238E27FC236}">
                <a16:creationId xmlns:a16="http://schemas.microsoft.com/office/drawing/2014/main" id="{B2CFA0D2-5C77-4A6C-BA87-21E002BA4143}"/>
              </a:ext>
            </a:extLst>
          </p:cNvPr>
          <p:cNvSpPr/>
          <p:nvPr/>
        </p:nvSpPr>
        <p:spPr>
          <a:xfrm>
            <a:off x="37395" y="-290854"/>
            <a:ext cx="136876" cy="79338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1100583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Trade Gothic for Nike Bold Condensed"/>
              <a:ea typeface="+mn-ea"/>
              <a:cs typeface="+mn-cs"/>
              <a:sym typeface="Trade Gothic for Nike Bold Condensed"/>
            </a:endParaRPr>
          </a:p>
        </p:txBody>
      </p:sp>
      <p:sp>
        <p:nvSpPr>
          <p:cNvPr id="45" name="Shape 43">
            <a:extLst>
              <a:ext uri="{FF2B5EF4-FFF2-40B4-BE49-F238E27FC236}">
                <a16:creationId xmlns:a16="http://schemas.microsoft.com/office/drawing/2014/main" id="{122A109E-68BD-4D2B-A6D8-4D9B03BE7D0D}"/>
              </a:ext>
            </a:extLst>
          </p:cNvPr>
          <p:cNvSpPr/>
          <p:nvPr/>
        </p:nvSpPr>
        <p:spPr>
          <a:xfrm>
            <a:off x="117399" y="117399"/>
            <a:ext cx="225632" cy="77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19735" extrusionOk="0">
                <a:moveTo>
                  <a:pt x="21286" y="0"/>
                </a:moveTo>
                <a:lnTo>
                  <a:pt x="5715" y="17533"/>
                </a:lnTo>
                <a:cubicBezTo>
                  <a:pt x="4041" y="19421"/>
                  <a:pt x="1406" y="21600"/>
                  <a:pt x="300" y="16988"/>
                </a:cubicBezTo>
                <a:cubicBezTo>
                  <a:pt x="-314" y="14436"/>
                  <a:pt x="68" y="10434"/>
                  <a:pt x="965" y="6767"/>
                </a:cubicBezTo>
                <a:cubicBezTo>
                  <a:pt x="1541" y="4421"/>
                  <a:pt x="2277" y="2281"/>
                  <a:pt x="3016" y="133"/>
                </a:cubicBezTo>
                <a:cubicBezTo>
                  <a:pt x="2603" y="1880"/>
                  <a:pt x="1460" y="7753"/>
                  <a:pt x="2977" y="10628"/>
                </a:cubicBezTo>
                <a:cubicBezTo>
                  <a:pt x="3568" y="11744"/>
                  <a:pt x="4608" y="11863"/>
                  <a:pt x="5894" y="10933"/>
                </a:cubicBezTo>
                <a:cubicBezTo>
                  <a:pt x="5894" y="10933"/>
                  <a:pt x="21286" y="0"/>
                  <a:pt x="21286" y="0"/>
                </a:cubicBez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defTabSz="22858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+mn-lt"/>
            </a:endParaRPr>
          </a:p>
        </p:txBody>
      </p:sp>
      <p:sp>
        <p:nvSpPr>
          <p:cNvPr id="46" name="Shape 103">
            <a:extLst>
              <a:ext uri="{FF2B5EF4-FFF2-40B4-BE49-F238E27FC236}">
                <a16:creationId xmlns:a16="http://schemas.microsoft.com/office/drawing/2014/main" id="{D39B2D75-FF1E-448F-91D3-424EC3969457}"/>
              </a:ext>
            </a:extLst>
          </p:cNvPr>
          <p:cNvSpPr/>
          <p:nvPr/>
        </p:nvSpPr>
        <p:spPr>
          <a:xfrm>
            <a:off x="5942597" y="779215"/>
            <a:ext cx="306815" cy="23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8" y="0"/>
                </a:moveTo>
                <a:lnTo>
                  <a:pt x="21600" y="0"/>
                </a:lnTo>
                <a:lnTo>
                  <a:pt x="21186" y="21600"/>
                </a:lnTo>
                <a:lnTo>
                  <a:pt x="0" y="21600"/>
                </a:lnTo>
                <a:lnTo>
                  <a:pt x="418" y="0"/>
                </a:lnTo>
                <a:close/>
              </a:path>
            </a:pathLst>
          </a:custGeom>
          <a:solidFill>
            <a:srgbClr val="7F7F7F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defTabSz="22858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+mn-lt"/>
            </a:endParaRPr>
          </a:p>
        </p:txBody>
      </p:sp>
      <p:sp>
        <p:nvSpPr>
          <p:cNvPr id="47" name="Rectangle 46" hidden="1">
            <a:extLst>
              <a:ext uri="{FF2B5EF4-FFF2-40B4-BE49-F238E27FC236}">
                <a16:creationId xmlns:a16="http://schemas.microsoft.com/office/drawing/2014/main" id="{0F5C5EE5-48B3-49C7-96C2-A2AC27827C3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37395" y="-290854"/>
            <a:ext cx="136876" cy="79338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1100611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Trade Gothic for Nike 365 BdCn" panose="020B0806040303020004" pitchFamily="34" charset="0"/>
              <a:ea typeface="+mn-ea"/>
              <a:cs typeface="+mn-cs"/>
              <a:sym typeface="Trade Gothic for Nike 365 BdCn" panose="020B0806040303020004" pitchFamily="34" charset="0"/>
            </a:endParaRPr>
          </a:p>
        </p:txBody>
      </p:sp>
      <p:sp>
        <p:nvSpPr>
          <p:cNvPr id="48" name="Shape 5">
            <a:extLst>
              <a:ext uri="{FF2B5EF4-FFF2-40B4-BE49-F238E27FC236}">
                <a16:creationId xmlns:a16="http://schemas.microsoft.com/office/drawing/2014/main" id="{16A71DC1-347B-4282-8DD4-50649A408FE1}"/>
              </a:ext>
            </a:extLst>
          </p:cNvPr>
          <p:cNvSpPr/>
          <p:nvPr/>
        </p:nvSpPr>
        <p:spPr>
          <a:xfrm>
            <a:off x="11073162" y="6583763"/>
            <a:ext cx="448540" cy="149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r">
              <a:lnSpc>
                <a:spcPct val="80000"/>
              </a:lnSpc>
              <a:defRPr sz="1400" cap="all" spc="420">
                <a:solidFill>
                  <a:srgbClr val="AAAAAA"/>
                </a:solidFill>
                <a:latin typeface="Trade Gothic LT Std Bold No. 2"/>
                <a:ea typeface="Trade Gothic LT Std Bold No. 2"/>
                <a:cs typeface="Trade Gothic LT Std Bold No. 2"/>
                <a:sym typeface="Trade Gothic LT Std Bold No. 2"/>
              </a:defRPr>
            </a:pPr>
            <a:fld id="{86CB4B4D-7CA3-9044-876B-883B54F8677D}" type="slidenum">
              <a:rPr sz="800" b="1" spc="0" baseline="0">
                <a:latin typeface="+mn-lt"/>
                <a:ea typeface="Trade Gothic for Nike Bold Condensed" charset="0"/>
                <a:cs typeface="Trade Gothic for Nike Bold Condensed" charset="0"/>
              </a:rPr>
              <a:t>‹#›</a:t>
            </a:fld>
            <a:r>
              <a:rPr sz="800" b="1" spc="0" baseline="0" dirty="0">
                <a:latin typeface="+mn-lt"/>
                <a:ea typeface="Trade Gothic for Nike Bold Condensed" charset="0"/>
                <a:cs typeface="Trade Gothic for Nike Bold Condensed" charset="0"/>
              </a:rPr>
              <a:t>￼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2F5400F-536F-4F68-B687-4F7EA43329C6}"/>
              </a:ext>
            </a:extLst>
          </p:cNvPr>
          <p:cNvSpPr/>
          <p:nvPr/>
        </p:nvSpPr>
        <p:spPr>
          <a:xfrm>
            <a:off x="5638800" y="-17580428"/>
            <a:ext cx="914400" cy="914400"/>
          </a:xfrm>
          <a:prstGeom prst="ellipse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47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97BDD39-E2BA-45A6-B21B-5B84C596BFD8}"/>
              </a:ext>
            </a:extLst>
          </p:cNvPr>
          <p:cNvSpPr/>
          <p:nvPr/>
        </p:nvSpPr>
        <p:spPr>
          <a:xfrm>
            <a:off x="5638800" y="23524029"/>
            <a:ext cx="914400" cy="914400"/>
          </a:xfrm>
          <a:prstGeom prst="ellipse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47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FD7A8E-F8E2-4C35-8ECC-8255A5DECADE}"/>
              </a:ext>
            </a:extLst>
          </p:cNvPr>
          <p:cNvSpPr/>
          <p:nvPr userDrawn="1"/>
        </p:nvSpPr>
        <p:spPr>
          <a:xfrm>
            <a:off x="4482386" y="-659254"/>
            <a:ext cx="1475567" cy="6125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4" name="Shape 43">
            <a:extLst>
              <a:ext uri="{FF2B5EF4-FFF2-40B4-BE49-F238E27FC236}">
                <a16:creationId xmlns:a16="http://schemas.microsoft.com/office/drawing/2014/main" id="{29CC12E9-C2B5-4CD8-A884-844B5F119892}"/>
              </a:ext>
            </a:extLst>
          </p:cNvPr>
          <p:cNvSpPr/>
          <p:nvPr userDrawn="1"/>
        </p:nvSpPr>
        <p:spPr>
          <a:xfrm>
            <a:off x="117399" y="117399"/>
            <a:ext cx="225632" cy="77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19735" extrusionOk="0">
                <a:moveTo>
                  <a:pt x="21286" y="0"/>
                </a:moveTo>
                <a:lnTo>
                  <a:pt x="5715" y="17533"/>
                </a:lnTo>
                <a:cubicBezTo>
                  <a:pt x="4041" y="19421"/>
                  <a:pt x="1406" y="21600"/>
                  <a:pt x="300" y="16988"/>
                </a:cubicBezTo>
                <a:cubicBezTo>
                  <a:pt x="-314" y="14436"/>
                  <a:pt x="68" y="10434"/>
                  <a:pt x="965" y="6767"/>
                </a:cubicBezTo>
                <a:cubicBezTo>
                  <a:pt x="1541" y="4421"/>
                  <a:pt x="2277" y="2281"/>
                  <a:pt x="3016" y="133"/>
                </a:cubicBezTo>
                <a:cubicBezTo>
                  <a:pt x="2603" y="1880"/>
                  <a:pt x="1460" y="7753"/>
                  <a:pt x="2977" y="10628"/>
                </a:cubicBezTo>
                <a:cubicBezTo>
                  <a:pt x="3568" y="11744"/>
                  <a:pt x="4608" y="11863"/>
                  <a:pt x="5894" y="10933"/>
                </a:cubicBezTo>
                <a:cubicBezTo>
                  <a:pt x="5894" y="10933"/>
                  <a:pt x="21286" y="0"/>
                  <a:pt x="21286" y="0"/>
                </a:cubicBez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defTabSz="22858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+mn-lt"/>
            </a:endParaRPr>
          </a:p>
        </p:txBody>
      </p:sp>
      <p:sp>
        <p:nvSpPr>
          <p:cNvPr id="55" name="Shape 43">
            <a:extLst>
              <a:ext uri="{FF2B5EF4-FFF2-40B4-BE49-F238E27FC236}">
                <a16:creationId xmlns:a16="http://schemas.microsoft.com/office/drawing/2014/main" id="{6F38E35D-4872-44F9-A5D4-E84373863E01}"/>
              </a:ext>
            </a:extLst>
          </p:cNvPr>
          <p:cNvSpPr/>
          <p:nvPr userDrawn="1"/>
        </p:nvSpPr>
        <p:spPr>
          <a:xfrm>
            <a:off x="117399" y="117399"/>
            <a:ext cx="225632" cy="77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19735" extrusionOk="0">
                <a:moveTo>
                  <a:pt x="21286" y="0"/>
                </a:moveTo>
                <a:lnTo>
                  <a:pt x="5715" y="17533"/>
                </a:lnTo>
                <a:cubicBezTo>
                  <a:pt x="4041" y="19421"/>
                  <a:pt x="1406" y="21600"/>
                  <a:pt x="300" y="16988"/>
                </a:cubicBezTo>
                <a:cubicBezTo>
                  <a:pt x="-314" y="14436"/>
                  <a:pt x="68" y="10434"/>
                  <a:pt x="965" y="6767"/>
                </a:cubicBezTo>
                <a:cubicBezTo>
                  <a:pt x="1541" y="4421"/>
                  <a:pt x="2277" y="2281"/>
                  <a:pt x="3016" y="133"/>
                </a:cubicBezTo>
                <a:cubicBezTo>
                  <a:pt x="2603" y="1880"/>
                  <a:pt x="1460" y="7753"/>
                  <a:pt x="2977" y="10628"/>
                </a:cubicBezTo>
                <a:cubicBezTo>
                  <a:pt x="3568" y="11744"/>
                  <a:pt x="4608" y="11863"/>
                  <a:pt x="5894" y="10933"/>
                </a:cubicBezTo>
                <a:cubicBezTo>
                  <a:pt x="5894" y="10933"/>
                  <a:pt x="21286" y="0"/>
                  <a:pt x="21286" y="0"/>
                </a:cubicBez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defTabSz="22858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+mn-lt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3F739D1-7E74-4C92-9386-A9D1EA38512D}"/>
              </a:ext>
            </a:extLst>
          </p:cNvPr>
          <p:cNvSpPr/>
          <p:nvPr userDrawn="1"/>
        </p:nvSpPr>
        <p:spPr>
          <a:xfrm>
            <a:off x="1" y="-659254"/>
            <a:ext cx="1475567" cy="61254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85AFA4-EFF7-4EC2-AA3B-4BFB6FE3E440}"/>
              </a:ext>
            </a:extLst>
          </p:cNvPr>
          <p:cNvSpPr/>
          <p:nvPr userDrawn="1"/>
        </p:nvSpPr>
        <p:spPr>
          <a:xfrm>
            <a:off x="1494129" y="-659254"/>
            <a:ext cx="1475567" cy="6125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C325C56-6D58-4AC7-9CC6-725AE8C6C527}"/>
              </a:ext>
            </a:extLst>
          </p:cNvPr>
          <p:cNvSpPr/>
          <p:nvPr userDrawn="1"/>
        </p:nvSpPr>
        <p:spPr>
          <a:xfrm>
            <a:off x="2988258" y="-659254"/>
            <a:ext cx="1475567" cy="612548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C258EBA-7D69-465D-BC3E-B23716BB13FA}"/>
              </a:ext>
            </a:extLst>
          </p:cNvPr>
          <p:cNvSpPr/>
          <p:nvPr userDrawn="1"/>
        </p:nvSpPr>
        <p:spPr>
          <a:xfrm>
            <a:off x="7728177" y="-1271803"/>
            <a:ext cx="1475567" cy="1225096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33F1841-A07F-4029-9B15-99115BE771EB}"/>
              </a:ext>
            </a:extLst>
          </p:cNvPr>
          <p:cNvSpPr/>
          <p:nvPr userDrawn="1"/>
        </p:nvSpPr>
        <p:spPr>
          <a:xfrm>
            <a:off x="9222305" y="-1271803"/>
            <a:ext cx="1475567" cy="12250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AD002A1-DE4E-4F4F-BB1B-8929EA041EA5}"/>
              </a:ext>
            </a:extLst>
          </p:cNvPr>
          <p:cNvSpPr/>
          <p:nvPr userDrawn="1"/>
        </p:nvSpPr>
        <p:spPr>
          <a:xfrm>
            <a:off x="10716434" y="-1271803"/>
            <a:ext cx="1475567" cy="122509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AE847B4-6974-49E6-B183-02E364577DC2}"/>
              </a:ext>
            </a:extLst>
          </p:cNvPr>
          <p:cNvSpPr/>
          <p:nvPr userDrawn="1"/>
        </p:nvSpPr>
        <p:spPr>
          <a:xfrm>
            <a:off x="6234047" y="-1271803"/>
            <a:ext cx="1475567" cy="1225096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A66B73-33A0-4906-BF5D-E2ED06271808}"/>
              </a:ext>
            </a:extLst>
          </p:cNvPr>
          <p:cNvSpPr/>
          <p:nvPr userDrawn="1"/>
        </p:nvSpPr>
        <p:spPr>
          <a:xfrm>
            <a:off x="1840182" y="-45707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#2 BLUE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701C948-883A-4A32-A9E3-D4A08B20247E}"/>
              </a:ext>
            </a:extLst>
          </p:cNvPr>
          <p:cNvSpPr/>
          <p:nvPr userDrawn="1"/>
        </p:nvSpPr>
        <p:spPr>
          <a:xfrm>
            <a:off x="346052" y="-45707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#1 BLUE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C1F18AA-A9DE-45A0-BBAA-9624D06ABA0B}"/>
              </a:ext>
            </a:extLst>
          </p:cNvPr>
          <p:cNvSpPr/>
          <p:nvPr userDrawn="1"/>
        </p:nvSpPr>
        <p:spPr>
          <a:xfrm>
            <a:off x="3334310" y="-45707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#3 BLUE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24B95B1-8131-4DC2-BCEC-BF99CBAF23EB}"/>
              </a:ext>
            </a:extLst>
          </p:cNvPr>
          <p:cNvSpPr/>
          <p:nvPr userDrawn="1"/>
        </p:nvSpPr>
        <p:spPr>
          <a:xfrm>
            <a:off x="4828438" y="-45707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00467A"/>
                </a:solidFill>
                <a:latin typeface="+mn-lt"/>
              </a:rPr>
              <a:t>#4 BLUE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637B719-4944-4210-9291-6BFE6E2477CA}"/>
              </a:ext>
            </a:extLst>
          </p:cNvPr>
          <p:cNvSpPr/>
          <p:nvPr userDrawn="1"/>
        </p:nvSpPr>
        <p:spPr>
          <a:xfrm>
            <a:off x="6570819" y="-45707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#1 GREY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E256A02-97B0-4E12-85E5-419C0ED22E16}"/>
              </a:ext>
            </a:extLst>
          </p:cNvPr>
          <p:cNvSpPr/>
          <p:nvPr userDrawn="1"/>
        </p:nvSpPr>
        <p:spPr>
          <a:xfrm>
            <a:off x="8064948" y="-45707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#2 GREY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217299E-F5EA-45FE-AD88-D41A5B25A879}"/>
              </a:ext>
            </a:extLst>
          </p:cNvPr>
          <p:cNvSpPr/>
          <p:nvPr userDrawn="1"/>
        </p:nvSpPr>
        <p:spPr>
          <a:xfrm>
            <a:off x="9559076" y="-45707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#3 GREY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1F6F7D5-C5CE-4027-9122-DA5A609E90E2}"/>
              </a:ext>
            </a:extLst>
          </p:cNvPr>
          <p:cNvSpPr/>
          <p:nvPr userDrawn="1"/>
        </p:nvSpPr>
        <p:spPr>
          <a:xfrm>
            <a:off x="11053203" y="-45707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chemeClr val="bg2"/>
                </a:solidFill>
                <a:latin typeface="+mn-lt"/>
              </a:rPr>
              <a:t>#4 GREY</a:t>
            </a:r>
          </a:p>
        </p:txBody>
      </p:sp>
      <p:sp>
        <p:nvSpPr>
          <p:cNvPr id="86" name="Shape 43">
            <a:extLst>
              <a:ext uri="{FF2B5EF4-FFF2-40B4-BE49-F238E27FC236}">
                <a16:creationId xmlns:a16="http://schemas.microsoft.com/office/drawing/2014/main" id="{B2E43F51-6E78-4234-AF40-B1C5E7BD9FD4}"/>
              </a:ext>
            </a:extLst>
          </p:cNvPr>
          <p:cNvSpPr/>
          <p:nvPr userDrawn="1"/>
        </p:nvSpPr>
        <p:spPr>
          <a:xfrm>
            <a:off x="117399" y="117399"/>
            <a:ext cx="225632" cy="77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19735" extrusionOk="0">
                <a:moveTo>
                  <a:pt x="21286" y="0"/>
                </a:moveTo>
                <a:lnTo>
                  <a:pt x="5715" y="17533"/>
                </a:lnTo>
                <a:cubicBezTo>
                  <a:pt x="4041" y="19421"/>
                  <a:pt x="1406" y="21600"/>
                  <a:pt x="300" y="16988"/>
                </a:cubicBezTo>
                <a:cubicBezTo>
                  <a:pt x="-314" y="14436"/>
                  <a:pt x="68" y="10434"/>
                  <a:pt x="965" y="6767"/>
                </a:cubicBezTo>
                <a:cubicBezTo>
                  <a:pt x="1541" y="4421"/>
                  <a:pt x="2277" y="2281"/>
                  <a:pt x="3016" y="133"/>
                </a:cubicBezTo>
                <a:cubicBezTo>
                  <a:pt x="2603" y="1880"/>
                  <a:pt x="1460" y="7753"/>
                  <a:pt x="2977" y="10628"/>
                </a:cubicBezTo>
                <a:cubicBezTo>
                  <a:pt x="3568" y="11744"/>
                  <a:pt x="4608" y="11863"/>
                  <a:pt x="5894" y="10933"/>
                </a:cubicBezTo>
                <a:cubicBezTo>
                  <a:pt x="5894" y="10933"/>
                  <a:pt x="21286" y="0"/>
                  <a:pt x="21286" y="0"/>
                </a:cubicBez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defTabSz="22858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+mn-lt"/>
            </a:endParaRPr>
          </a:p>
        </p:txBody>
      </p:sp>
      <p:sp>
        <p:nvSpPr>
          <p:cNvPr id="87" name="Shape 43">
            <a:extLst>
              <a:ext uri="{FF2B5EF4-FFF2-40B4-BE49-F238E27FC236}">
                <a16:creationId xmlns:a16="http://schemas.microsoft.com/office/drawing/2014/main" id="{D2BE84D6-4A0C-4A39-8373-32BF6175DA50}"/>
              </a:ext>
            </a:extLst>
          </p:cNvPr>
          <p:cNvSpPr/>
          <p:nvPr userDrawn="1"/>
        </p:nvSpPr>
        <p:spPr>
          <a:xfrm>
            <a:off x="117399" y="117399"/>
            <a:ext cx="225632" cy="77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19735" extrusionOk="0">
                <a:moveTo>
                  <a:pt x="21286" y="0"/>
                </a:moveTo>
                <a:lnTo>
                  <a:pt x="5715" y="17533"/>
                </a:lnTo>
                <a:cubicBezTo>
                  <a:pt x="4041" y="19421"/>
                  <a:pt x="1406" y="21600"/>
                  <a:pt x="300" y="16988"/>
                </a:cubicBezTo>
                <a:cubicBezTo>
                  <a:pt x="-314" y="14436"/>
                  <a:pt x="68" y="10434"/>
                  <a:pt x="965" y="6767"/>
                </a:cubicBezTo>
                <a:cubicBezTo>
                  <a:pt x="1541" y="4421"/>
                  <a:pt x="2277" y="2281"/>
                  <a:pt x="3016" y="133"/>
                </a:cubicBezTo>
                <a:cubicBezTo>
                  <a:pt x="2603" y="1880"/>
                  <a:pt x="1460" y="7753"/>
                  <a:pt x="2977" y="10628"/>
                </a:cubicBezTo>
                <a:cubicBezTo>
                  <a:pt x="3568" y="11744"/>
                  <a:pt x="4608" y="11863"/>
                  <a:pt x="5894" y="10933"/>
                </a:cubicBezTo>
                <a:cubicBezTo>
                  <a:pt x="5894" y="10933"/>
                  <a:pt x="21286" y="0"/>
                  <a:pt x="21286" y="0"/>
                </a:cubicBez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defTabSz="22858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67" dirty="0">
              <a:latin typeface="+mn-lt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360C7F9-1CB9-465C-8936-416FA8DA9D25}"/>
              </a:ext>
            </a:extLst>
          </p:cNvPr>
          <p:cNvSpPr/>
          <p:nvPr userDrawn="1"/>
        </p:nvSpPr>
        <p:spPr>
          <a:xfrm>
            <a:off x="1494129" y="-1271802"/>
            <a:ext cx="1475567" cy="612548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5D525B0-C5A4-4A80-8F39-45E669F3614F}"/>
              </a:ext>
            </a:extLst>
          </p:cNvPr>
          <p:cNvSpPr/>
          <p:nvPr userDrawn="1"/>
        </p:nvSpPr>
        <p:spPr>
          <a:xfrm>
            <a:off x="4482386" y="-1271802"/>
            <a:ext cx="1475567" cy="6125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295B85-ACDD-4B19-ADEE-AC4AA5E636C2}"/>
              </a:ext>
            </a:extLst>
          </p:cNvPr>
          <p:cNvSpPr/>
          <p:nvPr userDrawn="1"/>
        </p:nvSpPr>
        <p:spPr>
          <a:xfrm>
            <a:off x="2988258" y="-1271802"/>
            <a:ext cx="1475567" cy="612548"/>
          </a:xfrm>
          <a:prstGeom prst="rect">
            <a:avLst/>
          </a:prstGeom>
          <a:solidFill>
            <a:srgbClr val="00DA6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CF1453F-C14E-4470-8127-82E2256A1641}"/>
              </a:ext>
            </a:extLst>
          </p:cNvPr>
          <p:cNvSpPr/>
          <p:nvPr userDrawn="1"/>
        </p:nvSpPr>
        <p:spPr>
          <a:xfrm>
            <a:off x="1" y="-1271802"/>
            <a:ext cx="1475567" cy="61254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53E3323-F08C-4D45-8E19-B2EFABF5E47E}"/>
              </a:ext>
            </a:extLst>
          </p:cNvPr>
          <p:cNvSpPr/>
          <p:nvPr userDrawn="1"/>
        </p:nvSpPr>
        <p:spPr>
          <a:xfrm>
            <a:off x="1840182" y="-104742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#2 GREEN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19C50AC-F321-4B2B-940F-1D3FA78C4497}"/>
              </a:ext>
            </a:extLst>
          </p:cNvPr>
          <p:cNvSpPr/>
          <p:nvPr userDrawn="1"/>
        </p:nvSpPr>
        <p:spPr>
          <a:xfrm>
            <a:off x="346052" y="-104742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#1 GREEN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EDFAB51-3504-4FF2-998B-485CB4EE96EA}"/>
              </a:ext>
            </a:extLst>
          </p:cNvPr>
          <p:cNvSpPr/>
          <p:nvPr userDrawn="1"/>
        </p:nvSpPr>
        <p:spPr>
          <a:xfrm>
            <a:off x="3334310" y="-104742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#3 GREEN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D2F03CF-B53B-4A5F-8E78-85D7672A32D5}"/>
              </a:ext>
            </a:extLst>
          </p:cNvPr>
          <p:cNvSpPr/>
          <p:nvPr userDrawn="1"/>
        </p:nvSpPr>
        <p:spPr>
          <a:xfrm>
            <a:off x="4828438" y="-104742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005627"/>
                </a:solidFill>
                <a:latin typeface="+mn-lt"/>
              </a:rPr>
              <a:t>#4 GREEN</a:t>
            </a:r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2269743E-0A2B-40E2-B1CD-F0B55434A0A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9769" y="6289594"/>
            <a:ext cx="571817" cy="35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15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marL="0" marR="0" indent="0" algn="ctr" defTabSz="412720" rtl="0" eaLnBrk="1" fontAlgn="auto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None/>
        <a:tabLst/>
        <a:defRPr kumimoji="0" lang="en-US" sz="2000" b="1" i="0" u="none" strike="noStrike" cap="none" spc="260" normalizeH="0" baseline="0" dirty="0">
          <a:ln>
            <a:noFill/>
          </a:ln>
          <a:solidFill>
            <a:schemeClr val="tx1">
              <a:lumMod val="75000"/>
              <a:lumOff val="25000"/>
            </a:schemeClr>
          </a:solidFill>
          <a:effectLst/>
          <a:uFillTx/>
          <a:latin typeface="+mn-lt"/>
          <a:ea typeface="+mn-ea"/>
          <a:cs typeface="+mn-cs"/>
          <a:sym typeface="Helvetica Light"/>
        </a:defRPr>
      </a:lvl1pPr>
      <a:lvl2pPr marL="0" marR="0" indent="114292" algn="ctr" defTabSz="41272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584" algn="ctr" defTabSz="41272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874" algn="ctr" defTabSz="41272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167" algn="ctr" defTabSz="41272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458" algn="ctr" defTabSz="41272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750" algn="ctr" defTabSz="41272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040" algn="ctr" defTabSz="41272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332" algn="ctr" defTabSz="41272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17476" marR="0" indent="-317476" algn="l" defTabSz="412720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634952" marR="0" indent="-317476" algn="l" defTabSz="412720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952428" marR="0" indent="-317476" algn="l" defTabSz="412720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269904" marR="0" indent="-317476" algn="l" defTabSz="412720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587380" marR="0" indent="-317476" algn="l" defTabSz="412720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904856" marR="0" indent="-317476" algn="l" defTabSz="412720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2222332" marR="0" indent="-317476" algn="l" defTabSz="412720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2539811" marR="0" indent="-317476" algn="l" defTabSz="412720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857287" marR="0" indent="-317476" algn="l" defTabSz="412720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r" defTabSz="304776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600" b="1" i="0" u="none" strike="noStrike" cap="none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304776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600" b="1" i="0" u="none" strike="noStrike" cap="none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304776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600" b="1" i="0" u="none" strike="noStrike" cap="none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304776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600" b="1" i="0" u="none" strike="noStrike" cap="none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304776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600" b="1" i="0" u="none" strike="noStrike" cap="none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304776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600" b="1" i="0" u="none" strike="noStrike" cap="none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77788" algn="r" defTabSz="304776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600" b="1" i="0" u="none" strike="noStrike" cap="none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55574" algn="r" defTabSz="304776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600" b="1" i="0" u="none" strike="noStrike" cap="none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533360" algn="r" defTabSz="304776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600" b="1" i="0" u="none" strike="noStrike" cap="none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  <p:extLst>
    <p:ext uri="{27BBF7A9-308A-43DC-89C8-2F10F3537804}">
      <p15:sldGuideLst xmlns:p15="http://schemas.microsoft.com/office/powerpoint/2012/main">
        <p15:guide id="44" pos="5448">
          <p15:clr>
            <a:srgbClr val="F26B43"/>
          </p15:clr>
        </p15:guide>
        <p15:guide id="46" orient="horz" pos="372">
          <p15:clr>
            <a:srgbClr val="F26B43"/>
          </p15:clr>
        </p15:guide>
        <p15:guide id="47" orient="horz" pos="108">
          <p15:clr>
            <a:srgbClr val="F26B43"/>
          </p15:clr>
        </p15:guide>
        <p15:guide id="48" pos="312">
          <p15:clr>
            <a:srgbClr val="F26B43"/>
          </p15:clr>
        </p15:guide>
        <p15:guide id="49" pos="7264">
          <p15:clr>
            <a:srgbClr val="F26B43"/>
          </p15:clr>
        </p15:guide>
        <p15:guide id="53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5DEB5EF-C3CA-4C70-8B49-28A1A0E5A147}"/>
              </a:ext>
            </a:extLst>
          </p:cNvPr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790479725"/>
              </p:ext>
            </p:ext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470" imgH="469" progId="TCLayout.ActiveDocument.1">
                  <p:embed/>
                </p:oleObj>
              </mc:Choice>
              <mc:Fallback>
                <p:oleObj name="think-cell Slide" r:id="rId12" imgW="470" imgH="46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5DEB5EF-C3CA-4C70-8B49-28A1A0E5A1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4CFA7263-D4B2-4FE5-9003-53411390EA95}"/>
              </a:ext>
            </a:extLst>
          </p:cNvPr>
          <p:cNvSpPr/>
          <p:nvPr/>
        </p:nvSpPr>
        <p:spPr>
          <a:xfrm>
            <a:off x="37395" y="-290854"/>
            <a:ext cx="136876" cy="79338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1100583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Trade Gothic for Nike Bold Condensed"/>
              <a:ea typeface="+mn-ea"/>
              <a:cs typeface="+mn-cs"/>
              <a:sym typeface="Trade Gothic for Nike Bold Condensed"/>
            </a:endParaRPr>
          </a:p>
        </p:txBody>
      </p:sp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660400" y="228600"/>
            <a:ext cx="10871200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50800" tIns="50800" rIns="50800" bIns="50800" anchor="ctr">
            <a:noAutofit/>
          </a:bodyPr>
          <a:lstStyle/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660400" y="1369936"/>
            <a:ext cx="10871200" cy="460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7" name="Shape 103">
            <a:extLst>
              <a:ext uri="{FF2B5EF4-FFF2-40B4-BE49-F238E27FC236}">
                <a16:creationId xmlns:a16="http://schemas.microsoft.com/office/drawing/2014/main" id="{0FA69AAB-AFA3-4947-92FA-CAB4B5665183}"/>
              </a:ext>
            </a:extLst>
          </p:cNvPr>
          <p:cNvSpPr/>
          <p:nvPr/>
        </p:nvSpPr>
        <p:spPr>
          <a:xfrm>
            <a:off x="5942597" y="779215"/>
            <a:ext cx="306815" cy="23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8" y="0"/>
                </a:moveTo>
                <a:lnTo>
                  <a:pt x="21600" y="0"/>
                </a:lnTo>
                <a:lnTo>
                  <a:pt x="21186" y="21600"/>
                </a:lnTo>
                <a:lnTo>
                  <a:pt x="0" y="21600"/>
                </a:lnTo>
                <a:lnTo>
                  <a:pt x="418" y="0"/>
                </a:lnTo>
                <a:close/>
              </a:path>
            </a:pathLst>
          </a:custGeom>
          <a:solidFill>
            <a:srgbClr val="BF1E2E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defTabSz="22858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+mn-lt"/>
            </a:endParaRPr>
          </a:p>
        </p:txBody>
      </p:sp>
      <p:sp>
        <p:nvSpPr>
          <p:cNvPr id="30" name="Rectangle 29" hidden="1">
            <a:extLst>
              <a:ext uri="{FF2B5EF4-FFF2-40B4-BE49-F238E27FC236}">
                <a16:creationId xmlns:a16="http://schemas.microsoft.com/office/drawing/2014/main" id="{6E47C09D-54B1-4293-AA5B-6267D06C4EBC}"/>
              </a:ext>
            </a:extLst>
          </p:cNvPr>
          <p:cNvSpPr/>
          <p:nvPr/>
        </p:nvSpPr>
        <p:spPr>
          <a:xfrm>
            <a:off x="37395" y="-290854"/>
            <a:ext cx="136876" cy="79338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1100583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Trade Gothic for Nike Bold Condensed"/>
              <a:ea typeface="+mn-ea"/>
              <a:cs typeface="+mn-cs"/>
              <a:sym typeface="Trade Gothic for Nike Bold Condensed"/>
            </a:endParaRPr>
          </a:p>
        </p:txBody>
      </p:sp>
      <p:sp>
        <p:nvSpPr>
          <p:cNvPr id="35" name="Shape 103">
            <a:extLst>
              <a:ext uri="{FF2B5EF4-FFF2-40B4-BE49-F238E27FC236}">
                <a16:creationId xmlns:a16="http://schemas.microsoft.com/office/drawing/2014/main" id="{BFE7B604-D0A9-4C9F-8DAB-6554183ED026}"/>
              </a:ext>
            </a:extLst>
          </p:cNvPr>
          <p:cNvSpPr/>
          <p:nvPr/>
        </p:nvSpPr>
        <p:spPr>
          <a:xfrm>
            <a:off x="5942597" y="779215"/>
            <a:ext cx="306815" cy="23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8" y="0"/>
                </a:moveTo>
                <a:lnTo>
                  <a:pt x="21600" y="0"/>
                </a:lnTo>
                <a:lnTo>
                  <a:pt x="21186" y="21600"/>
                </a:lnTo>
                <a:lnTo>
                  <a:pt x="0" y="21600"/>
                </a:lnTo>
                <a:lnTo>
                  <a:pt x="418" y="0"/>
                </a:lnTo>
                <a:close/>
              </a:path>
            </a:pathLst>
          </a:custGeom>
          <a:solidFill>
            <a:srgbClr val="BF1E2E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defTabSz="22858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+mn-lt"/>
            </a:endParaRPr>
          </a:p>
        </p:txBody>
      </p:sp>
      <p:sp>
        <p:nvSpPr>
          <p:cNvPr id="72" name="Rectangle 71" hidden="1">
            <a:extLst>
              <a:ext uri="{FF2B5EF4-FFF2-40B4-BE49-F238E27FC236}">
                <a16:creationId xmlns:a16="http://schemas.microsoft.com/office/drawing/2014/main" id="{5A33CBA8-D207-47F2-BEAC-0202E794FD49}"/>
              </a:ext>
            </a:extLst>
          </p:cNvPr>
          <p:cNvSpPr/>
          <p:nvPr/>
        </p:nvSpPr>
        <p:spPr>
          <a:xfrm>
            <a:off x="37395" y="-290854"/>
            <a:ext cx="136876" cy="79338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1100583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Trade Gothic for Nike Bold Condensed"/>
              <a:ea typeface="+mn-ea"/>
              <a:cs typeface="+mn-cs"/>
              <a:sym typeface="Trade Gothic for Nike Bold Condensed"/>
            </a:endParaRPr>
          </a:p>
        </p:txBody>
      </p:sp>
      <p:sp>
        <p:nvSpPr>
          <p:cNvPr id="76" name="Shape 103">
            <a:extLst>
              <a:ext uri="{FF2B5EF4-FFF2-40B4-BE49-F238E27FC236}">
                <a16:creationId xmlns:a16="http://schemas.microsoft.com/office/drawing/2014/main" id="{E7C5928B-A183-4F49-9E27-24B3DF9DD6F1}"/>
              </a:ext>
            </a:extLst>
          </p:cNvPr>
          <p:cNvSpPr/>
          <p:nvPr/>
        </p:nvSpPr>
        <p:spPr>
          <a:xfrm>
            <a:off x="5942597" y="779215"/>
            <a:ext cx="306815" cy="23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8" y="0"/>
                </a:moveTo>
                <a:lnTo>
                  <a:pt x="21600" y="0"/>
                </a:lnTo>
                <a:lnTo>
                  <a:pt x="21186" y="21600"/>
                </a:lnTo>
                <a:lnTo>
                  <a:pt x="0" y="21600"/>
                </a:lnTo>
                <a:lnTo>
                  <a:pt x="418" y="0"/>
                </a:lnTo>
                <a:close/>
              </a:path>
            </a:pathLst>
          </a:custGeom>
          <a:solidFill>
            <a:srgbClr val="BF1E2E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defTabSz="22858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+mn-lt"/>
            </a:endParaRPr>
          </a:p>
        </p:txBody>
      </p:sp>
      <p:sp>
        <p:nvSpPr>
          <p:cNvPr id="43" name="Rectangle 42" hidden="1">
            <a:extLst>
              <a:ext uri="{FF2B5EF4-FFF2-40B4-BE49-F238E27FC236}">
                <a16:creationId xmlns:a16="http://schemas.microsoft.com/office/drawing/2014/main" id="{B2CFA0D2-5C77-4A6C-BA87-21E002BA4143}"/>
              </a:ext>
            </a:extLst>
          </p:cNvPr>
          <p:cNvSpPr/>
          <p:nvPr/>
        </p:nvSpPr>
        <p:spPr>
          <a:xfrm>
            <a:off x="37395" y="-290854"/>
            <a:ext cx="136876" cy="79338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1100583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Trade Gothic for Nike Bold Condensed"/>
              <a:ea typeface="+mn-ea"/>
              <a:cs typeface="+mn-cs"/>
              <a:sym typeface="Trade Gothic for Nike Bold Condensed"/>
            </a:endParaRPr>
          </a:p>
        </p:txBody>
      </p:sp>
      <p:sp>
        <p:nvSpPr>
          <p:cNvPr id="46" name="Shape 103">
            <a:extLst>
              <a:ext uri="{FF2B5EF4-FFF2-40B4-BE49-F238E27FC236}">
                <a16:creationId xmlns:a16="http://schemas.microsoft.com/office/drawing/2014/main" id="{D39B2D75-FF1E-448F-91D3-424EC3969457}"/>
              </a:ext>
            </a:extLst>
          </p:cNvPr>
          <p:cNvSpPr/>
          <p:nvPr/>
        </p:nvSpPr>
        <p:spPr>
          <a:xfrm>
            <a:off x="5942597" y="779215"/>
            <a:ext cx="306815" cy="23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8" y="0"/>
                </a:moveTo>
                <a:lnTo>
                  <a:pt x="21600" y="0"/>
                </a:lnTo>
                <a:lnTo>
                  <a:pt x="21186" y="21600"/>
                </a:lnTo>
                <a:lnTo>
                  <a:pt x="0" y="21600"/>
                </a:lnTo>
                <a:lnTo>
                  <a:pt x="418" y="0"/>
                </a:lnTo>
                <a:close/>
              </a:path>
            </a:pathLst>
          </a:custGeom>
          <a:solidFill>
            <a:srgbClr val="7F7F7F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defTabSz="22858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+mn-lt"/>
            </a:endParaRPr>
          </a:p>
        </p:txBody>
      </p:sp>
      <p:sp>
        <p:nvSpPr>
          <p:cNvPr id="47" name="Rectangle 46" hidden="1">
            <a:extLst>
              <a:ext uri="{FF2B5EF4-FFF2-40B4-BE49-F238E27FC236}">
                <a16:creationId xmlns:a16="http://schemas.microsoft.com/office/drawing/2014/main" id="{0F5C5EE5-48B3-49C7-96C2-A2AC27827C3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37395" y="-290854"/>
            <a:ext cx="136876" cy="79338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1100611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Trade Gothic for Nike 365 BdCn" panose="020B0806040303020004" pitchFamily="34" charset="0"/>
              <a:ea typeface="+mn-ea"/>
              <a:cs typeface="+mn-cs"/>
              <a:sym typeface="Trade Gothic for Nike 365 BdCn" panose="020B08060403030200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2F5400F-536F-4F68-B687-4F7EA43329C6}"/>
              </a:ext>
            </a:extLst>
          </p:cNvPr>
          <p:cNvSpPr/>
          <p:nvPr/>
        </p:nvSpPr>
        <p:spPr>
          <a:xfrm>
            <a:off x="5638800" y="-17580428"/>
            <a:ext cx="914400" cy="914400"/>
          </a:xfrm>
          <a:prstGeom prst="ellipse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47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97BDD39-E2BA-45A6-B21B-5B84C596BFD8}"/>
              </a:ext>
            </a:extLst>
          </p:cNvPr>
          <p:cNvSpPr/>
          <p:nvPr/>
        </p:nvSpPr>
        <p:spPr>
          <a:xfrm>
            <a:off x="5638800" y="23524029"/>
            <a:ext cx="914400" cy="914400"/>
          </a:xfrm>
          <a:prstGeom prst="ellipse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47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FD7A8E-F8E2-4C35-8ECC-8255A5DECADE}"/>
              </a:ext>
            </a:extLst>
          </p:cNvPr>
          <p:cNvSpPr/>
          <p:nvPr userDrawn="1"/>
        </p:nvSpPr>
        <p:spPr>
          <a:xfrm>
            <a:off x="4482386" y="-659254"/>
            <a:ext cx="1475567" cy="61254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3F739D1-7E74-4C92-9386-A9D1EA38512D}"/>
              </a:ext>
            </a:extLst>
          </p:cNvPr>
          <p:cNvSpPr/>
          <p:nvPr userDrawn="1"/>
        </p:nvSpPr>
        <p:spPr>
          <a:xfrm>
            <a:off x="1" y="-659254"/>
            <a:ext cx="1475567" cy="61254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85AFA4-EFF7-4EC2-AA3B-4BFB6FE3E440}"/>
              </a:ext>
            </a:extLst>
          </p:cNvPr>
          <p:cNvSpPr/>
          <p:nvPr userDrawn="1"/>
        </p:nvSpPr>
        <p:spPr>
          <a:xfrm>
            <a:off x="1494129" y="-659254"/>
            <a:ext cx="1475567" cy="6125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C325C56-6D58-4AC7-9CC6-725AE8C6C527}"/>
              </a:ext>
            </a:extLst>
          </p:cNvPr>
          <p:cNvSpPr/>
          <p:nvPr userDrawn="1"/>
        </p:nvSpPr>
        <p:spPr>
          <a:xfrm>
            <a:off x="2988258" y="-659254"/>
            <a:ext cx="1475567" cy="61254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C258EBA-7D69-465D-BC3E-B23716BB13FA}"/>
              </a:ext>
            </a:extLst>
          </p:cNvPr>
          <p:cNvSpPr/>
          <p:nvPr userDrawn="1"/>
        </p:nvSpPr>
        <p:spPr>
          <a:xfrm>
            <a:off x="1512691" y="-1939109"/>
            <a:ext cx="1475567" cy="1225096"/>
          </a:xfrm>
          <a:prstGeom prst="rect">
            <a:avLst/>
          </a:prstGeom>
          <a:solidFill>
            <a:srgbClr val="222E6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AE847B4-6974-49E6-B183-02E364577DC2}"/>
              </a:ext>
            </a:extLst>
          </p:cNvPr>
          <p:cNvSpPr/>
          <p:nvPr userDrawn="1"/>
        </p:nvSpPr>
        <p:spPr>
          <a:xfrm>
            <a:off x="1305" y="-1939109"/>
            <a:ext cx="1475567" cy="1225096"/>
          </a:xfrm>
          <a:prstGeom prst="rect">
            <a:avLst/>
          </a:prstGeom>
          <a:solidFill>
            <a:srgbClr val="D3DC6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A66B73-33A0-4906-BF5D-E2ED06271808}"/>
              </a:ext>
            </a:extLst>
          </p:cNvPr>
          <p:cNvSpPr/>
          <p:nvPr userDrawn="1"/>
        </p:nvSpPr>
        <p:spPr>
          <a:xfrm>
            <a:off x="1707012" y="-45707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#2 GREY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701C948-883A-4A32-A9E3-D4A08B20247E}"/>
              </a:ext>
            </a:extLst>
          </p:cNvPr>
          <p:cNvSpPr/>
          <p:nvPr userDrawn="1"/>
        </p:nvSpPr>
        <p:spPr>
          <a:xfrm>
            <a:off x="248397" y="-45707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#1 BLUE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C1F18AA-A9DE-45A0-BBAA-9624D06ABA0B}"/>
              </a:ext>
            </a:extLst>
          </p:cNvPr>
          <p:cNvSpPr/>
          <p:nvPr userDrawn="1"/>
        </p:nvSpPr>
        <p:spPr>
          <a:xfrm>
            <a:off x="3218896" y="-45707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#3 BLACK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24B95B1-8131-4DC2-BCEC-BF99CBAF23EB}"/>
              </a:ext>
            </a:extLst>
          </p:cNvPr>
          <p:cNvSpPr/>
          <p:nvPr userDrawn="1"/>
        </p:nvSpPr>
        <p:spPr>
          <a:xfrm>
            <a:off x="4721902" y="-45707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00467A"/>
                </a:solidFill>
                <a:latin typeface="+mn-lt"/>
              </a:rPr>
              <a:t>#4 WHITE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637B719-4944-4210-9291-6BFE6E2477CA}"/>
              </a:ext>
            </a:extLst>
          </p:cNvPr>
          <p:cNvSpPr/>
          <p:nvPr userDrawn="1"/>
        </p:nvSpPr>
        <p:spPr>
          <a:xfrm>
            <a:off x="248396" y="-1465363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#1 VOLT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E256A02-97B0-4E12-85E5-419C0ED22E16}"/>
              </a:ext>
            </a:extLst>
          </p:cNvPr>
          <p:cNvSpPr/>
          <p:nvPr userDrawn="1"/>
        </p:nvSpPr>
        <p:spPr>
          <a:xfrm>
            <a:off x="6136362" y="-45707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#NEW BLUE</a:t>
            </a:r>
          </a:p>
        </p:txBody>
      </p:sp>
      <p:sp>
        <p:nvSpPr>
          <p:cNvPr id="58" name="Line">
            <a:extLst>
              <a:ext uri="{FF2B5EF4-FFF2-40B4-BE49-F238E27FC236}">
                <a16:creationId xmlns:a16="http://schemas.microsoft.com/office/drawing/2014/main" id="{2FFE0307-0AC2-4846-B324-2618587EE4DF}"/>
              </a:ext>
            </a:extLst>
          </p:cNvPr>
          <p:cNvSpPr/>
          <p:nvPr userDrawn="1"/>
        </p:nvSpPr>
        <p:spPr>
          <a:xfrm>
            <a:off x="217764" y="6434171"/>
            <a:ext cx="11795760" cy="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Avenir Medium"/>
              </a:defRPr>
            </a:pPr>
            <a:endParaRPr/>
          </a:p>
        </p:txBody>
      </p:sp>
      <p:sp>
        <p:nvSpPr>
          <p:cNvPr id="63" name="NIKE CONSUMER INSIGHTS">
            <a:extLst>
              <a:ext uri="{FF2B5EF4-FFF2-40B4-BE49-F238E27FC236}">
                <a16:creationId xmlns:a16="http://schemas.microsoft.com/office/drawing/2014/main" id="{5EDDBBEB-534A-4B84-A188-0D93759EC011}"/>
              </a:ext>
            </a:extLst>
          </p:cNvPr>
          <p:cNvSpPr txBox="1"/>
          <p:nvPr userDrawn="1"/>
        </p:nvSpPr>
        <p:spPr>
          <a:xfrm>
            <a:off x="10514294" y="6449540"/>
            <a:ext cx="2751932" cy="251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1200" spc="180"/>
            </a:pPr>
            <a:r>
              <a:rPr sz="700" dirty="0">
                <a:latin typeface="Avenir Book"/>
                <a:ea typeface="Avenir Book"/>
                <a:cs typeface="Avenir Medium" panose="020B0603020203020204" pitchFamily="34" charset="-78"/>
                <a:sym typeface="Avenir Book"/>
              </a:rPr>
              <a:t>NIKE</a:t>
            </a:r>
            <a:r>
              <a:rPr sz="700" dirty="0"/>
              <a:t> </a:t>
            </a:r>
            <a:r>
              <a:rPr sz="700" dirty="0">
                <a:latin typeface="Avenir Book"/>
              </a:rPr>
              <a:t>CONSUMER</a:t>
            </a:r>
            <a:r>
              <a:rPr sz="700" dirty="0"/>
              <a:t> INSIGHTS </a:t>
            </a:r>
          </a:p>
        </p:txBody>
      </p:sp>
      <p:pic>
        <p:nvPicPr>
          <p:cNvPr id="64" name="CI logo RacerBlue.pdf" descr="CI logo RacerBlue.pdf">
            <a:extLst>
              <a:ext uri="{FF2B5EF4-FFF2-40B4-BE49-F238E27FC236}">
                <a16:creationId xmlns:a16="http://schemas.microsoft.com/office/drawing/2014/main" id="{2DEC2DA8-B5DD-449F-B730-4A7DE6391E1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 r="63819"/>
          <a:stretch>
            <a:fillRect/>
          </a:stretch>
        </p:blipFill>
        <p:spPr>
          <a:xfrm>
            <a:off x="135740" y="54591"/>
            <a:ext cx="1106424" cy="367982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3887D72-FC11-4E7D-BF93-7EF18D89BB14}"/>
              </a:ext>
            </a:extLst>
          </p:cNvPr>
          <p:cNvSpPr/>
          <p:nvPr userDrawn="1"/>
        </p:nvSpPr>
        <p:spPr>
          <a:xfrm>
            <a:off x="10685672" y="-659254"/>
            <a:ext cx="1475567" cy="612548"/>
          </a:xfrm>
          <a:prstGeom prst="rect">
            <a:avLst/>
          </a:prstGeom>
          <a:solidFill>
            <a:srgbClr val="A9DD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278DB6-4EAB-4F6D-B344-150B21D9CECA}"/>
              </a:ext>
            </a:extLst>
          </p:cNvPr>
          <p:cNvSpPr/>
          <p:nvPr userDrawn="1"/>
        </p:nvSpPr>
        <p:spPr>
          <a:xfrm>
            <a:off x="6203287" y="-659254"/>
            <a:ext cx="1475567" cy="612548"/>
          </a:xfrm>
          <a:prstGeom prst="rect">
            <a:avLst/>
          </a:prstGeom>
          <a:solidFill>
            <a:srgbClr val="0046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B5F40C-E6C0-4A90-9B32-968506973D59}"/>
              </a:ext>
            </a:extLst>
          </p:cNvPr>
          <p:cNvSpPr/>
          <p:nvPr userDrawn="1"/>
        </p:nvSpPr>
        <p:spPr>
          <a:xfrm>
            <a:off x="7697415" y="-659254"/>
            <a:ext cx="1475567" cy="612548"/>
          </a:xfrm>
          <a:prstGeom prst="rect">
            <a:avLst/>
          </a:prstGeom>
          <a:solidFill>
            <a:srgbClr val="1882A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0C3AA47-69EE-4FE6-99BC-9D5909E99A27}"/>
              </a:ext>
            </a:extLst>
          </p:cNvPr>
          <p:cNvSpPr/>
          <p:nvPr userDrawn="1"/>
        </p:nvSpPr>
        <p:spPr>
          <a:xfrm>
            <a:off x="9191544" y="-659254"/>
            <a:ext cx="1475567" cy="612548"/>
          </a:xfrm>
          <a:prstGeom prst="rect">
            <a:avLst/>
          </a:prstGeom>
          <a:solidFill>
            <a:srgbClr val="27AA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CF9368-93C9-4C02-BD35-18CB5D06BE9A}"/>
              </a:ext>
            </a:extLst>
          </p:cNvPr>
          <p:cNvSpPr/>
          <p:nvPr userDrawn="1"/>
        </p:nvSpPr>
        <p:spPr>
          <a:xfrm>
            <a:off x="8043468" y="-45707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#2 BLUE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3E6767-928C-478A-9E1B-F38F6FD08522}"/>
              </a:ext>
            </a:extLst>
          </p:cNvPr>
          <p:cNvSpPr/>
          <p:nvPr userDrawn="1"/>
        </p:nvSpPr>
        <p:spPr>
          <a:xfrm>
            <a:off x="6549338" y="-45707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#1 BLUE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959393-8B67-431F-AFC1-2F985964FEF3}"/>
              </a:ext>
            </a:extLst>
          </p:cNvPr>
          <p:cNvSpPr/>
          <p:nvPr userDrawn="1"/>
        </p:nvSpPr>
        <p:spPr>
          <a:xfrm>
            <a:off x="9537596" y="-45707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#3 BLUE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E1708FE-8C19-4CE6-B1E1-DAF2D33EA008}"/>
              </a:ext>
            </a:extLst>
          </p:cNvPr>
          <p:cNvSpPr/>
          <p:nvPr userDrawn="1"/>
        </p:nvSpPr>
        <p:spPr>
          <a:xfrm>
            <a:off x="11031724" y="-45707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00467A"/>
                </a:solidFill>
                <a:latin typeface="+mn-lt"/>
              </a:rPr>
              <a:t>#4 BLUE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33C799-49C1-4947-BB6A-624B4437742C}"/>
              </a:ext>
            </a:extLst>
          </p:cNvPr>
          <p:cNvSpPr/>
          <p:nvPr userDrawn="1"/>
        </p:nvSpPr>
        <p:spPr>
          <a:xfrm>
            <a:off x="7697415" y="-1271802"/>
            <a:ext cx="1475567" cy="612548"/>
          </a:xfrm>
          <a:prstGeom prst="rect">
            <a:avLst/>
          </a:prstGeom>
          <a:solidFill>
            <a:srgbClr val="00803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E9D85AB-8B79-4371-B5CC-42A9DE9DB8A8}"/>
              </a:ext>
            </a:extLst>
          </p:cNvPr>
          <p:cNvSpPr/>
          <p:nvPr userDrawn="1"/>
        </p:nvSpPr>
        <p:spPr>
          <a:xfrm>
            <a:off x="10685672" y="-1271802"/>
            <a:ext cx="1475567" cy="612548"/>
          </a:xfrm>
          <a:prstGeom prst="rect">
            <a:avLst/>
          </a:prstGeom>
          <a:solidFill>
            <a:srgbClr val="34FF9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3C908C9-C97F-4AB2-84A2-90FDFBEA9F85}"/>
              </a:ext>
            </a:extLst>
          </p:cNvPr>
          <p:cNvSpPr/>
          <p:nvPr userDrawn="1"/>
        </p:nvSpPr>
        <p:spPr>
          <a:xfrm>
            <a:off x="9191544" y="-1271802"/>
            <a:ext cx="1475567" cy="612548"/>
          </a:xfrm>
          <a:prstGeom prst="rect">
            <a:avLst/>
          </a:prstGeom>
          <a:solidFill>
            <a:srgbClr val="00DA6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1E0A04B-EFAD-4E52-BD0C-170B56B1B01D}"/>
              </a:ext>
            </a:extLst>
          </p:cNvPr>
          <p:cNvSpPr/>
          <p:nvPr userDrawn="1"/>
        </p:nvSpPr>
        <p:spPr>
          <a:xfrm>
            <a:off x="6203287" y="-1271802"/>
            <a:ext cx="1475567" cy="612548"/>
          </a:xfrm>
          <a:prstGeom prst="rect">
            <a:avLst/>
          </a:prstGeom>
          <a:solidFill>
            <a:srgbClr val="00562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0F411F1-87ED-4C2F-9B2D-6B99F4F85312}"/>
              </a:ext>
            </a:extLst>
          </p:cNvPr>
          <p:cNvSpPr/>
          <p:nvPr userDrawn="1"/>
        </p:nvSpPr>
        <p:spPr>
          <a:xfrm>
            <a:off x="8043468" y="-104742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#2 GREEN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D372D7-249B-422B-A489-8567B67AA4DD}"/>
              </a:ext>
            </a:extLst>
          </p:cNvPr>
          <p:cNvSpPr/>
          <p:nvPr userDrawn="1"/>
        </p:nvSpPr>
        <p:spPr>
          <a:xfrm>
            <a:off x="6549338" y="-104742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#1 GREEN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B61FD05-030F-4CC2-90FC-43E6AC4DB686}"/>
              </a:ext>
            </a:extLst>
          </p:cNvPr>
          <p:cNvSpPr/>
          <p:nvPr userDrawn="1"/>
        </p:nvSpPr>
        <p:spPr>
          <a:xfrm>
            <a:off x="9537596" y="-104742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#3 GREEN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1627B1-D4D1-4524-948A-DE1BC39ED9DA}"/>
              </a:ext>
            </a:extLst>
          </p:cNvPr>
          <p:cNvSpPr/>
          <p:nvPr userDrawn="1"/>
        </p:nvSpPr>
        <p:spPr>
          <a:xfrm>
            <a:off x="11031724" y="-104742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005627"/>
                </a:solidFill>
                <a:latin typeface="+mn-lt"/>
              </a:rPr>
              <a:t>#4 GREEN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C7F179F-8E7F-40A2-B2E0-C8062B7A1942}"/>
              </a:ext>
            </a:extLst>
          </p:cNvPr>
          <p:cNvSpPr/>
          <p:nvPr userDrawn="1"/>
        </p:nvSpPr>
        <p:spPr>
          <a:xfrm>
            <a:off x="1723963" y="-144361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#2 BLUE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5018E04-D6F5-45B8-9FAE-9FE96C615566}"/>
              </a:ext>
            </a:extLst>
          </p:cNvPr>
          <p:cNvSpPr/>
          <p:nvPr userDrawn="1"/>
        </p:nvSpPr>
        <p:spPr>
          <a:xfrm>
            <a:off x="7697417" y="-2524650"/>
            <a:ext cx="1475567" cy="1225096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1B133C2-E115-446C-B01B-81A42A227AF2}"/>
              </a:ext>
            </a:extLst>
          </p:cNvPr>
          <p:cNvSpPr/>
          <p:nvPr userDrawn="1"/>
        </p:nvSpPr>
        <p:spPr>
          <a:xfrm>
            <a:off x="9191545" y="-2524650"/>
            <a:ext cx="1475567" cy="12250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B58F319-CA06-4DBC-836F-50F27BE0C2E6}"/>
              </a:ext>
            </a:extLst>
          </p:cNvPr>
          <p:cNvSpPr/>
          <p:nvPr userDrawn="1"/>
        </p:nvSpPr>
        <p:spPr>
          <a:xfrm>
            <a:off x="10685674" y="-2524650"/>
            <a:ext cx="1475567" cy="122509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9C70897-D7FD-45B3-BA3C-26F3CB4466C6}"/>
              </a:ext>
            </a:extLst>
          </p:cNvPr>
          <p:cNvSpPr/>
          <p:nvPr userDrawn="1"/>
        </p:nvSpPr>
        <p:spPr>
          <a:xfrm>
            <a:off x="6203287" y="-2524650"/>
            <a:ext cx="1475567" cy="1225096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1005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D458B7E-775B-4712-8F23-53CAB2535C1B}"/>
              </a:ext>
            </a:extLst>
          </p:cNvPr>
          <p:cNvSpPr/>
          <p:nvPr userDrawn="1"/>
        </p:nvSpPr>
        <p:spPr>
          <a:xfrm>
            <a:off x="6549337" y="-172645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#1 GREY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E111F18-D107-4E2F-8557-579D03B30AE5}"/>
              </a:ext>
            </a:extLst>
          </p:cNvPr>
          <p:cNvSpPr/>
          <p:nvPr userDrawn="1"/>
        </p:nvSpPr>
        <p:spPr>
          <a:xfrm>
            <a:off x="8043466" y="-172645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#2 GREY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FDFF25D-971C-4524-ABB2-745DA6EEC57A}"/>
              </a:ext>
            </a:extLst>
          </p:cNvPr>
          <p:cNvSpPr/>
          <p:nvPr userDrawn="1"/>
        </p:nvSpPr>
        <p:spPr>
          <a:xfrm>
            <a:off x="9537594" y="-172645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rgbClr val="FFFFFF"/>
                </a:solidFill>
                <a:latin typeface="+mn-lt"/>
              </a:rPr>
              <a:t>#3 GREY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A8205BF-D9D0-41FF-8FD7-1FE5B75690C8}"/>
              </a:ext>
            </a:extLst>
          </p:cNvPr>
          <p:cNvSpPr/>
          <p:nvPr userDrawn="1"/>
        </p:nvSpPr>
        <p:spPr>
          <a:xfrm>
            <a:off x="11031721" y="-1726457"/>
            <a:ext cx="1129517" cy="33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100583"/>
            <a:r>
              <a:rPr lang="en-US" sz="1600" dirty="0">
                <a:solidFill>
                  <a:schemeClr val="bg2"/>
                </a:solidFill>
                <a:latin typeface="+mn-lt"/>
              </a:rPr>
              <a:t>#4 GREY</a:t>
            </a:r>
          </a:p>
        </p:txBody>
      </p:sp>
    </p:spTree>
    <p:extLst>
      <p:ext uri="{BB962C8B-B14F-4D97-AF65-F5344CB8AC3E}">
        <p14:creationId xmlns:p14="http://schemas.microsoft.com/office/powerpoint/2010/main" val="342912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marL="0" marR="0" indent="0" algn="ctr" defTabSz="412720" rtl="0" eaLnBrk="1" fontAlgn="auto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None/>
        <a:tabLst/>
        <a:defRPr kumimoji="0" lang="en-US" sz="2000" b="1" i="0" u="none" strike="noStrike" cap="none" spc="260" normalizeH="0" baseline="0" dirty="0">
          <a:ln>
            <a:noFill/>
          </a:ln>
          <a:solidFill>
            <a:schemeClr val="tx1">
              <a:lumMod val="75000"/>
              <a:lumOff val="25000"/>
            </a:schemeClr>
          </a:solidFill>
          <a:effectLst/>
          <a:uFillTx/>
          <a:latin typeface="+mn-lt"/>
          <a:ea typeface="+mn-ea"/>
          <a:cs typeface="+mn-cs"/>
          <a:sym typeface="Helvetica Light"/>
        </a:defRPr>
      </a:lvl1pPr>
      <a:lvl2pPr marL="0" marR="0" indent="114292" algn="ctr" defTabSz="41272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584" algn="ctr" defTabSz="41272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874" algn="ctr" defTabSz="41272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167" algn="ctr" defTabSz="41272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458" algn="ctr" defTabSz="41272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750" algn="ctr" defTabSz="41272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040" algn="ctr" defTabSz="41272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332" algn="ctr" defTabSz="41272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17476" marR="0" indent="-317476" algn="l" defTabSz="412720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634952" marR="0" indent="-317476" algn="l" defTabSz="412720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952428" marR="0" indent="-317476" algn="l" defTabSz="412720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269904" marR="0" indent="-317476" algn="l" defTabSz="412720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587380" marR="0" indent="-317476" algn="l" defTabSz="412720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904856" marR="0" indent="-317476" algn="l" defTabSz="412720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2222332" marR="0" indent="-317476" algn="l" defTabSz="412720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2539811" marR="0" indent="-317476" algn="l" defTabSz="412720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857287" marR="0" indent="-317476" algn="l" defTabSz="412720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r" defTabSz="304776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600" b="1" i="0" u="none" strike="noStrike" cap="none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304776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600" b="1" i="0" u="none" strike="noStrike" cap="none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304776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600" b="1" i="0" u="none" strike="noStrike" cap="none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304776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600" b="1" i="0" u="none" strike="noStrike" cap="none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304776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600" b="1" i="0" u="none" strike="noStrike" cap="none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304776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600" b="1" i="0" u="none" strike="noStrike" cap="none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77788" algn="r" defTabSz="304776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600" b="1" i="0" u="none" strike="noStrike" cap="none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55574" algn="r" defTabSz="304776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600" b="1" i="0" u="none" strike="noStrike" cap="none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533360" algn="r" defTabSz="304776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600" b="1" i="0" u="none" strike="noStrike" cap="none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  <p:extLst>
    <p:ext uri="{27BBF7A9-308A-43DC-89C8-2F10F3537804}">
      <p15:sldGuideLst xmlns:p15="http://schemas.microsoft.com/office/powerpoint/2012/main">
        <p15:guide id="44" pos="5448">
          <p15:clr>
            <a:srgbClr val="F26B43"/>
          </p15:clr>
        </p15:guide>
        <p15:guide id="46" orient="horz" pos="372">
          <p15:clr>
            <a:srgbClr val="F26B43"/>
          </p15:clr>
        </p15:guide>
        <p15:guide id="47" orient="horz" pos="108">
          <p15:clr>
            <a:srgbClr val="F26B43"/>
          </p15:clr>
        </p15:guide>
        <p15:guide id="48" pos="312">
          <p15:clr>
            <a:srgbClr val="F26B43"/>
          </p15:clr>
        </p15:guide>
        <p15:guide id="49" pos="7264">
          <p15:clr>
            <a:srgbClr val="F26B43"/>
          </p15:clr>
        </p15:guide>
        <p15:guide id="53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2.png"/><Relationship Id="rId18" Type="http://schemas.openxmlformats.org/officeDocument/2006/relationships/image" Target="../media/image16.svg"/><Relationship Id="rId26" Type="http://schemas.openxmlformats.org/officeDocument/2006/relationships/image" Target="../media/image24.png"/><Relationship Id="rId39" Type="http://schemas.openxmlformats.org/officeDocument/2006/relationships/image" Target="../media/image32.png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19.png"/><Relationship Id="rId34" Type="http://schemas.openxmlformats.org/officeDocument/2006/relationships/image" Target="../media/image29.png"/><Relationship Id="rId42" Type="http://schemas.openxmlformats.org/officeDocument/2006/relationships/image" Target="../media/image35.png"/><Relationship Id="rId47" Type="http://schemas.openxmlformats.org/officeDocument/2006/relationships/image" Target="../media/image40.png"/><Relationship Id="rId7" Type="http://schemas.openxmlformats.org/officeDocument/2006/relationships/image" Target="../media/image7.png"/><Relationship Id="rId12" Type="http://schemas.microsoft.com/office/2007/relationships/hdphoto" Target="../media/hdphoto1.wdp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microsoft.com/office/2007/relationships/hdphoto" Target="../media/hdphoto5.wdp"/><Relationship Id="rId38" Type="http://schemas.openxmlformats.org/officeDocument/2006/relationships/image" Target="../media/image31.png"/><Relationship Id="rId46" Type="http://schemas.openxmlformats.org/officeDocument/2006/relationships/image" Target="../media/image39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microsoft.com/office/2007/relationships/hdphoto" Target="../media/hdphoto3.wdp"/><Relationship Id="rId41" Type="http://schemas.openxmlformats.org/officeDocument/2006/relationships/image" Target="../media/image34.jpeg"/><Relationship Id="rId1" Type="http://schemas.openxmlformats.org/officeDocument/2006/relationships/tags" Target="../tags/tag52.xml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24" Type="http://schemas.openxmlformats.org/officeDocument/2006/relationships/image" Target="../media/image22.png"/><Relationship Id="rId32" Type="http://schemas.openxmlformats.org/officeDocument/2006/relationships/image" Target="../media/image28.png"/><Relationship Id="rId37" Type="http://schemas.microsoft.com/office/2007/relationships/hdphoto" Target="../media/hdphoto7.wdp"/><Relationship Id="rId40" Type="http://schemas.openxmlformats.org/officeDocument/2006/relationships/image" Target="../media/image33.png"/><Relationship Id="rId45" Type="http://schemas.openxmlformats.org/officeDocument/2006/relationships/image" Target="../media/image38.jpeg"/><Relationship Id="rId5" Type="http://schemas.openxmlformats.org/officeDocument/2006/relationships/image" Target="../media/image5.emf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0.png"/><Relationship Id="rId10" Type="http://schemas.openxmlformats.org/officeDocument/2006/relationships/image" Target="../media/image10.png"/><Relationship Id="rId19" Type="http://schemas.openxmlformats.org/officeDocument/2006/relationships/image" Target="../media/image17.png"/><Relationship Id="rId31" Type="http://schemas.microsoft.com/office/2007/relationships/hdphoto" Target="../media/hdphoto4.wdp"/><Relationship Id="rId44" Type="http://schemas.openxmlformats.org/officeDocument/2006/relationships/image" Target="../media/image37.png"/><Relationship Id="rId4" Type="http://schemas.openxmlformats.org/officeDocument/2006/relationships/oleObject" Target="../embeddings/oleObject26.bin"/><Relationship Id="rId9" Type="http://schemas.openxmlformats.org/officeDocument/2006/relationships/image" Target="../media/image9.png"/><Relationship Id="rId14" Type="http://schemas.microsoft.com/office/2007/relationships/hdphoto" Target="../media/hdphoto2.wdp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7.png"/><Relationship Id="rId35" Type="http://schemas.microsoft.com/office/2007/relationships/hdphoto" Target="../media/hdphoto6.wdp"/><Relationship Id="rId43" Type="http://schemas.openxmlformats.org/officeDocument/2006/relationships/image" Target="../media/image36.jpeg"/><Relationship Id="rId48" Type="http://schemas.openxmlformats.org/officeDocument/2006/relationships/image" Target="../media/image4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1.xml"/><Relationship Id="rId5" Type="http://schemas.openxmlformats.org/officeDocument/2006/relationships/image" Target="../media/image54.png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oleObject" Target="../embeddings/oleObject36.bin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3.xml"/><Relationship Id="rId6" Type="http://schemas.openxmlformats.org/officeDocument/2006/relationships/image" Target="../media/image59.png"/><Relationship Id="rId5" Type="http://schemas.openxmlformats.org/officeDocument/2006/relationships/hyperlink" Target="file:///\\shanghai-nas-01\SP.and.A_MI\9.Data%20Exchange\Ruofei\2022\running_ftw_reviews\step_data\%20cluster_result_combine_all_sentiments_no_dup_tag4.xlsx" TargetMode="External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4.xml"/><Relationship Id="rId5" Type="http://schemas.openxmlformats.org/officeDocument/2006/relationships/image" Target="../media/image61.png"/><Relationship Id="rId4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6.xml"/><Relationship Id="rId5" Type="http://schemas.openxmlformats.org/officeDocument/2006/relationships/image" Target="../media/image65.png"/><Relationship Id="rId4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7.xml"/><Relationship Id="rId5" Type="http://schemas.openxmlformats.org/officeDocument/2006/relationships/image" Target="../media/image66.png"/><Relationship Id="rId4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8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.e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81.xml"/><Relationship Id="rId18" Type="http://schemas.openxmlformats.org/officeDocument/2006/relationships/tags" Target="../tags/tag86.xml"/><Relationship Id="rId26" Type="http://schemas.openxmlformats.org/officeDocument/2006/relationships/tags" Target="../tags/tag94.xml"/><Relationship Id="rId39" Type="http://schemas.openxmlformats.org/officeDocument/2006/relationships/notesSlide" Target="../notesSlides/notesSlide2.xml"/><Relationship Id="rId3" Type="http://schemas.openxmlformats.org/officeDocument/2006/relationships/tags" Target="../tags/tag71.xml"/><Relationship Id="rId21" Type="http://schemas.openxmlformats.org/officeDocument/2006/relationships/tags" Target="../tags/tag89.xml"/><Relationship Id="rId34" Type="http://schemas.openxmlformats.org/officeDocument/2006/relationships/tags" Target="../tags/tag102.xml"/><Relationship Id="rId42" Type="http://schemas.openxmlformats.org/officeDocument/2006/relationships/chart" Target="../charts/chart1.xml"/><Relationship Id="rId47" Type="http://schemas.openxmlformats.org/officeDocument/2006/relationships/chart" Target="../charts/chart6.xml"/><Relationship Id="rId50" Type="http://schemas.openxmlformats.org/officeDocument/2006/relationships/image" Target="../media/image69.png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tags" Target="../tags/tag85.xml"/><Relationship Id="rId25" Type="http://schemas.openxmlformats.org/officeDocument/2006/relationships/tags" Target="../tags/tag93.xml"/><Relationship Id="rId33" Type="http://schemas.openxmlformats.org/officeDocument/2006/relationships/tags" Target="../tags/tag101.xml"/><Relationship Id="rId38" Type="http://schemas.openxmlformats.org/officeDocument/2006/relationships/slideLayout" Target="../slideLayouts/slideLayout9.xml"/><Relationship Id="rId46" Type="http://schemas.openxmlformats.org/officeDocument/2006/relationships/chart" Target="../charts/chart5.xml"/><Relationship Id="rId2" Type="http://schemas.openxmlformats.org/officeDocument/2006/relationships/tags" Target="../tags/tag70.xml"/><Relationship Id="rId16" Type="http://schemas.openxmlformats.org/officeDocument/2006/relationships/tags" Target="../tags/tag84.xml"/><Relationship Id="rId20" Type="http://schemas.openxmlformats.org/officeDocument/2006/relationships/tags" Target="../tags/tag88.xml"/><Relationship Id="rId29" Type="http://schemas.openxmlformats.org/officeDocument/2006/relationships/tags" Target="../tags/tag97.xml"/><Relationship Id="rId41" Type="http://schemas.openxmlformats.org/officeDocument/2006/relationships/image" Target="../media/image3.emf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24" Type="http://schemas.openxmlformats.org/officeDocument/2006/relationships/tags" Target="../tags/tag92.xml"/><Relationship Id="rId32" Type="http://schemas.openxmlformats.org/officeDocument/2006/relationships/tags" Target="../tags/tag100.xml"/><Relationship Id="rId37" Type="http://schemas.openxmlformats.org/officeDocument/2006/relationships/tags" Target="../tags/tag105.xml"/><Relationship Id="rId40" Type="http://schemas.openxmlformats.org/officeDocument/2006/relationships/oleObject" Target="../embeddings/oleObject43.bin"/><Relationship Id="rId45" Type="http://schemas.openxmlformats.org/officeDocument/2006/relationships/chart" Target="../charts/chart4.xml"/><Relationship Id="rId5" Type="http://schemas.openxmlformats.org/officeDocument/2006/relationships/tags" Target="../tags/tag73.xml"/><Relationship Id="rId15" Type="http://schemas.openxmlformats.org/officeDocument/2006/relationships/tags" Target="../tags/tag83.xml"/><Relationship Id="rId23" Type="http://schemas.openxmlformats.org/officeDocument/2006/relationships/tags" Target="../tags/tag91.xml"/><Relationship Id="rId28" Type="http://schemas.openxmlformats.org/officeDocument/2006/relationships/tags" Target="../tags/tag96.xml"/><Relationship Id="rId36" Type="http://schemas.openxmlformats.org/officeDocument/2006/relationships/tags" Target="../tags/tag104.xml"/><Relationship Id="rId49" Type="http://schemas.openxmlformats.org/officeDocument/2006/relationships/chart" Target="../charts/chart8.xml"/><Relationship Id="rId10" Type="http://schemas.openxmlformats.org/officeDocument/2006/relationships/tags" Target="../tags/tag78.xml"/><Relationship Id="rId19" Type="http://schemas.openxmlformats.org/officeDocument/2006/relationships/tags" Target="../tags/tag87.xml"/><Relationship Id="rId31" Type="http://schemas.openxmlformats.org/officeDocument/2006/relationships/tags" Target="../tags/tag99.xml"/><Relationship Id="rId44" Type="http://schemas.openxmlformats.org/officeDocument/2006/relationships/chart" Target="../charts/chart3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tags" Target="../tags/tag82.xml"/><Relationship Id="rId22" Type="http://schemas.openxmlformats.org/officeDocument/2006/relationships/tags" Target="../tags/tag90.xml"/><Relationship Id="rId27" Type="http://schemas.openxmlformats.org/officeDocument/2006/relationships/tags" Target="../tags/tag95.xml"/><Relationship Id="rId30" Type="http://schemas.openxmlformats.org/officeDocument/2006/relationships/tags" Target="../tags/tag98.xml"/><Relationship Id="rId35" Type="http://schemas.openxmlformats.org/officeDocument/2006/relationships/tags" Target="../tags/tag103.xml"/><Relationship Id="rId43" Type="http://schemas.openxmlformats.org/officeDocument/2006/relationships/chart" Target="../charts/chart2.xml"/><Relationship Id="rId48" Type="http://schemas.openxmlformats.org/officeDocument/2006/relationships/chart" Target="../charts/chart7.xml"/><Relationship Id="rId8" Type="http://schemas.openxmlformats.org/officeDocument/2006/relationships/tags" Target="../tags/tag76.xml"/><Relationship Id="rId51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6.svg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81.png"/><Relationship Id="rId7" Type="http://schemas.microsoft.com/office/2007/relationships/hdphoto" Target="../media/hdphoto8.wdp"/><Relationship Id="rId12" Type="http://schemas.openxmlformats.org/officeDocument/2006/relationships/image" Target="../media/image74.jpeg"/><Relationship Id="rId17" Type="http://schemas.openxmlformats.org/officeDocument/2006/relationships/image" Target="../media/image79.png"/><Relationship Id="rId25" Type="http://schemas.openxmlformats.org/officeDocument/2006/relationships/image" Target="../media/image85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78.png"/><Relationship Id="rId20" Type="http://schemas.openxmlformats.org/officeDocument/2006/relationships/image" Target="../media/image25.png"/><Relationship Id="rId1" Type="http://schemas.openxmlformats.org/officeDocument/2006/relationships/tags" Target="../tags/tag106.xml"/><Relationship Id="rId6" Type="http://schemas.openxmlformats.org/officeDocument/2006/relationships/image" Target="../media/image71.png"/><Relationship Id="rId11" Type="http://schemas.openxmlformats.org/officeDocument/2006/relationships/image" Target="../media/image9.png"/><Relationship Id="rId24" Type="http://schemas.openxmlformats.org/officeDocument/2006/relationships/image" Target="../media/image84.svg"/><Relationship Id="rId5" Type="http://schemas.openxmlformats.org/officeDocument/2006/relationships/image" Target="../media/image3.emf"/><Relationship Id="rId15" Type="http://schemas.openxmlformats.org/officeDocument/2006/relationships/image" Target="../media/image77.png"/><Relationship Id="rId23" Type="http://schemas.openxmlformats.org/officeDocument/2006/relationships/image" Target="../media/image83.png"/><Relationship Id="rId10" Type="http://schemas.microsoft.com/office/2007/relationships/hdphoto" Target="../media/hdphoto9.wdp"/><Relationship Id="rId19" Type="http://schemas.microsoft.com/office/2007/relationships/hdphoto" Target="../media/hdphoto10.wdp"/><Relationship Id="rId4" Type="http://schemas.openxmlformats.org/officeDocument/2006/relationships/oleObject" Target="../embeddings/oleObject44.bin"/><Relationship Id="rId9" Type="http://schemas.openxmlformats.org/officeDocument/2006/relationships/image" Target="../media/image73.png"/><Relationship Id="rId14" Type="http://schemas.openxmlformats.org/officeDocument/2006/relationships/image" Target="../media/image76.png"/><Relationship Id="rId22" Type="http://schemas.openxmlformats.org/officeDocument/2006/relationships/image" Target="../media/image82.svg"/><Relationship Id="rId27" Type="http://schemas.openxmlformats.org/officeDocument/2006/relationships/image" Target="../media/image8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3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91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2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4.png"/><Relationship Id="rId1" Type="http://schemas.openxmlformats.org/officeDocument/2006/relationships/tags" Target="../tags/tag107.xml"/><Relationship Id="rId6" Type="http://schemas.openxmlformats.org/officeDocument/2006/relationships/image" Target="../media/image9.png"/><Relationship Id="rId11" Type="http://schemas.openxmlformats.org/officeDocument/2006/relationships/image" Target="../media/image89.png"/><Relationship Id="rId5" Type="http://schemas.openxmlformats.org/officeDocument/2006/relationships/image" Target="../media/image5.emf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oleObject" Target="../embeddings/oleObject45.bin"/><Relationship Id="rId9" Type="http://schemas.openxmlformats.org/officeDocument/2006/relationships/image" Target="../media/image23.png"/><Relationship Id="rId1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5.emf"/><Relationship Id="rId15" Type="http://schemas.openxmlformats.org/officeDocument/2006/relationships/image" Target="../media/image9.png"/><Relationship Id="rId10" Type="http://schemas.openxmlformats.org/officeDocument/2006/relationships/image" Target="../media/image100.png"/><Relationship Id="rId4" Type="http://schemas.openxmlformats.org/officeDocument/2006/relationships/oleObject" Target="../embeddings/oleObject46.bin"/><Relationship Id="rId9" Type="http://schemas.openxmlformats.org/officeDocument/2006/relationships/image" Target="../media/image99.png"/><Relationship Id="rId14" Type="http://schemas.openxmlformats.org/officeDocument/2006/relationships/image" Target="../media/image74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8.png"/><Relationship Id="rId18" Type="http://schemas.microsoft.com/office/2007/relationships/hdphoto" Target="../media/hdphoto11.wdp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1.png"/><Relationship Id="rId12" Type="http://schemas.openxmlformats.org/officeDocument/2006/relationships/image" Target="../media/image107.png"/><Relationship Id="rId17" Type="http://schemas.openxmlformats.org/officeDocument/2006/relationships/image" Target="../media/image11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.png"/><Relationship Id="rId1" Type="http://schemas.openxmlformats.org/officeDocument/2006/relationships/tags" Target="../tags/tag109.xml"/><Relationship Id="rId6" Type="http://schemas.openxmlformats.org/officeDocument/2006/relationships/image" Target="../media/image10.png"/><Relationship Id="rId11" Type="http://schemas.openxmlformats.org/officeDocument/2006/relationships/image" Target="../media/image106.png"/><Relationship Id="rId5" Type="http://schemas.openxmlformats.org/officeDocument/2006/relationships/image" Target="../media/image5.emf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24.png"/><Relationship Id="rId4" Type="http://schemas.openxmlformats.org/officeDocument/2006/relationships/oleObject" Target="../embeddings/oleObject47.bin"/><Relationship Id="rId9" Type="http://schemas.openxmlformats.org/officeDocument/2006/relationships/image" Target="../media/image92.png"/><Relationship Id="rId1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4.xml"/><Relationship Id="rId5" Type="http://schemas.openxmlformats.org/officeDocument/2006/relationships/image" Target="../media/image42.pn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5.xml"/><Relationship Id="rId5" Type="http://schemas.openxmlformats.org/officeDocument/2006/relationships/image" Target="../media/image43.png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7.xml"/><Relationship Id="rId5" Type="http://schemas.openxmlformats.org/officeDocument/2006/relationships/image" Target="../media/image46.png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oleObject" Target="../embeddings/oleObject32.bin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0.xml"/><Relationship Id="rId5" Type="http://schemas.openxmlformats.org/officeDocument/2006/relationships/image" Target="../media/image53.png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ct 59" hidden="1">
            <a:extLst>
              <a:ext uri="{FF2B5EF4-FFF2-40B4-BE49-F238E27FC236}">
                <a16:creationId xmlns:a16="http://schemas.microsoft.com/office/drawing/2014/main" id="{B300568F-8B70-4020-9311-98C35CA7654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03350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4" imgH="426" progId="TCLayout.ActiveDocument.1">
                  <p:embed/>
                </p:oleObj>
              </mc:Choice>
              <mc:Fallback>
                <p:oleObj name="think-cell Slide" r:id="rId4" imgW="424" imgH="426" progId="TCLayout.ActiveDocument.1">
                  <p:embed/>
                  <p:pic>
                    <p:nvPicPr>
                      <p:cNvPr id="60" name="Object 59" hidden="1">
                        <a:extLst>
                          <a:ext uri="{FF2B5EF4-FFF2-40B4-BE49-F238E27FC236}">
                            <a16:creationId xmlns:a16="http://schemas.microsoft.com/office/drawing/2014/main" id="{B300568F-8B70-4020-9311-98C35CA765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4" name="Picture 22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6512858-2184-4F96-9367-7FB447BA90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151" y="4810199"/>
            <a:ext cx="2505075" cy="1133475"/>
          </a:xfrm>
          <a:prstGeom prst="rect">
            <a:avLst/>
          </a:prstGeom>
        </p:spPr>
      </p:pic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93602B87-CD05-4892-9112-7CB121E81B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75" y="2545127"/>
            <a:ext cx="2572109" cy="125747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302BC70-5BF0-4EE5-B0DF-127BBDBEF2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257" y="1738092"/>
            <a:ext cx="1924050" cy="571500"/>
          </a:xfrm>
          <a:prstGeom prst="rect">
            <a:avLst/>
          </a:prstGeom>
        </p:spPr>
      </p:pic>
      <p:sp>
        <p:nvSpPr>
          <p:cNvPr id="160" name="Rectangle 159">
            <a:extLst>
              <a:ext uri="{FF2B5EF4-FFF2-40B4-BE49-F238E27FC236}">
                <a16:creationId xmlns:a16="http://schemas.microsoft.com/office/drawing/2014/main" id="{EC254B27-8934-4E9F-A088-F770E7E67D7E}"/>
              </a:ext>
            </a:extLst>
          </p:cNvPr>
          <p:cNvSpPr/>
          <p:nvPr/>
        </p:nvSpPr>
        <p:spPr>
          <a:xfrm>
            <a:off x="2087022" y="3724824"/>
            <a:ext cx="2195645" cy="984446"/>
          </a:xfrm>
          <a:prstGeom prst="rect">
            <a:avLst/>
          </a:prstGeom>
          <a:noFill/>
          <a:ln w="19050" cap="flat">
            <a:solidFill>
              <a:srgbClr val="A9DDF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noAutofit/>
          </a:bodyPr>
          <a:lstStyle/>
          <a:p>
            <a:pPr algn="ctr" defTabSz="1100639" hangingPunct="0"/>
            <a:endParaRPr lang="en-US" sz="1467" kern="0" dirty="0">
              <a:solidFill>
                <a:srgbClr val="FFFFFF"/>
              </a:solidFill>
              <a:latin typeface="Trade Gothic for Nike 365 BdCn"/>
              <a:sym typeface="Helvetica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5D1A15-C372-43BF-BB8D-00C46D61C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PRODUCT CLUSTERING METHODOLOGY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C38ECD-E0A8-4BAC-8938-3673F36233A4}"/>
              </a:ext>
            </a:extLst>
          </p:cNvPr>
          <p:cNvSpPr txBox="1"/>
          <p:nvPr/>
        </p:nvSpPr>
        <p:spPr>
          <a:xfrm>
            <a:off x="1277375" y="878087"/>
            <a:ext cx="2399255" cy="6027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1100639" hangingPunct="0">
              <a:lnSpc>
                <a:spcPct val="130000"/>
              </a:lnSpc>
            </a:pPr>
            <a:r>
              <a:rPr lang="en-US" altLang="zh-CN" sz="1400" b="1" kern="0" spc="300" dirty="0">
                <a:solidFill>
                  <a:schemeClr val="tx2"/>
                </a:solidFill>
                <a:latin typeface="Trade Gothic for Nike 365 BdCn"/>
                <a:sym typeface="Helvetica Light"/>
              </a:rPr>
              <a:t>WEB-SCRAPPING</a:t>
            </a:r>
          </a:p>
          <a:p>
            <a:pPr defTabSz="1100639" hangingPunct="0">
              <a:lnSpc>
                <a:spcPct val="130000"/>
              </a:lnSpc>
            </a:pPr>
            <a:r>
              <a:rPr lang="en-US" altLang="zh-CN" sz="1100" b="1" kern="0" spc="300" dirty="0">
                <a:solidFill>
                  <a:schemeClr val="bg1">
                    <a:lumMod val="50000"/>
                  </a:schemeClr>
                </a:solidFill>
                <a:latin typeface="Trade Gothic for Nike 365 BdCn"/>
                <a:sym typeface="Helvetica Light"/>
              </a:rPr>
              <a:t>EXTRACT DATA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14A3E1-CD9D-4C03-A80B-AF97F735AD39}"/>
              </a:ext>
            </a:extLst>
          </p:cNvPr>
          <p:cNvCxnSpPr>
            <a:cxnSpLocks/>
          </p:cNvCxnSpPr>
          <p:nvPr/>
        </p:nvCxnSpPr>
        <p:spPr>
          <a:xfrm>
            <a:off x="1291635" y="1194574"/>
            <a:ext cx="2099265" cy="0"/>
          </a:xfrm>
          <a:prstGeom prst="line">
            <a:avLst/>
          </a:prstGeom>
          <a:noFill/>
          <a:ln w="19050" cap="flat">
            <a:solidFill>
              <a:srgbClr val="8C8C8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ED2CB1D-B3D5-43F8-980A-09D05D37FB44}"/>
              </a:ext>
            </a:extLst>
          </p:cNvPr>
          <p:cNvSpPr txBox="1"/>
          <p:nvPr/>
        </p:nvSpPr>
        <p:spPr>
          <a:xfrm>
            <a:off x="4945502" y="878087"/>
            <a:ext cx="3878799" cy="6027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1100639" hangingPunct="0">
              <a:lnSpc>
                <a:spcPct val="130000"/>
              </a:lnSpc>
            </a:pPr>
            <a:r>
              <a:rPr lang="en-US" altLang="zh-CN" sz="1400" b="1" kern="0" spc="300" dirty="0">
                <a:solidFill>
                  <a:schemeClr val="tx2"/>
                </a:solidFill>
                <a:latin typeface="Trade Gothic for Nike 365 BdCn"/>
                <a:sym typeface="Helvetica Light"/>
              </a:rPr>
              <a:t>NATURAL LANGUAGE PROCESSING</a:t>
            </a:r>
          </a:p>
          <a:p>
            <a:pPr defTabSz="1100639" hangingPunct="0">
              <a:lnSpc>
                <a:spcPct val="130000"/>
              </a:lnSpc>
            </a:pPr>
            <a:r>
              <a:rPr lang="en-US" altLang="zh-CN" sz="1100" b="1" kern="0" spc="300" dirty="0">
                <a:solidFill>
                  <a:schemeClr val="bg1">
                    <a:lumMod val="50000"/>
                  </a:schemeClr>
                </a:solidFill>
                <a:latin typeface="Trade Gothic for Nike 365 BdCn"/>
                <a:sym typeface="Helvetica Light"/>
              </a:rPr>
              <a:t>FEATURE ENGINEERING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E51CA7-E057-4974-B2CB-EF9908477F81}"/>
              </a:ext>
            </a:extLst>
          </p:cNvPr>
          <p:cNvSpPr txBox="1">
            <a:spLocks/>
          </p:cNvSpPr>
          <p:nvPr/>
        </p:nvSpPr>
        <p:spPr>
          <a:xfrm>
            <a:off x="-186057" y="1719916"/>
            <a:ext cx="1424490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indent="-171450" algn="r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100000"/>
              <a:buFont typeface="Segoe UI" panose="020B0502040204020203" pitchFamily="34" charset="0"/>
              <a:buChar char="​"/>
              <a:defRPr/>
            </a:pPr>
            <a:r>
              <a:rPr lang="en-US" sz="2400" dirty="0">
                <a:solidFill>
                  <a:srgbClr val="27AAE1"/>
                </a:solidFill>
                <a:latin typeface="Trade Gothic for Nike 365 BdCn" panose="020B0806040303020004" pitchFamily="34" charset="0"/>
                <a:sym typeface="Trade Gothic for Nike 365 BdCn" panose="020B0806040303020004" pitchFamily="34" charset="0"/>
              </a:rPr>
              <a:t>25</a:t>
            </a:r>
            <a:r>
              <a:rPr lang="en-US" sz="1400" b="1" dirty="0">
                <a:solidFill>
                  <a:srgbClr val="00467A"/>
                </a:solidFill>
                <a:latin typeface="Trade Gothic for Nike 365 BdCn" panose="020B0806040303020004" pitchFamily="34" charset="0"/>
                <a:cs typeface="Arial" panose="020B0604020202020204" pitchFamily="34" charset="0"/>
                <a:sym typeface="Trade Gothic for Nike 365 BdCn" panose="020B0806040303020004" pitchFamily="34" charset="0"/>
              </a:rPr>
              <a:t> </a:t>
            </a:r>
            <a:endParaRPr lang="en-US" altLang="zh-CN" sz="1400" b="1" dirty="0">
              <a:solidFill>
                <a:schemeClr val="tx2"/>
              </a:solidFill>
              <a:latin typeface="Trade Gothic for Nike 365 BdCn" panose="020B0806040303020004" pitchFamily="34" charset="0"/>
              <a:cs typeface="Arial" panose="020B0604020202020204" pitchFamily="34" charset="0"/>
              <a:sym typeface="Trade Gothic for Nike 365 BdCn" panose="020B0806040303020004" pitchFamily="34" charset="0"/>
            </a:endParaRPr>
          </a:p>
          <a:p>
            <a:pPr indent="-171450" algn="r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100000"/>
              <a:buFont typeface="Segoe UI" panose="020B0502040204020203" pitchFamily="34" charset="0"/>
              <a:buChar char="​"/>
              <a:defRPr/>
            </a:pPr>
            <a:r>
              <a:rPr lang="en-US" sz="1400" b="1" dirty="0">
                <a:solidFill>
                  <a:schemeClr val="tx2"/>
                </a:solidFill>
                <a:latin typeface="Trade Gothic for Nike 365 BdCn" panose="020B0806040303020004" pitchFamily="34" charset="0"/>
                <a:cs typeface="Arial" panose="020B0604020202020204" pitchFamily="34" charset="0"/>
                <a:sym typeface="Trade Gothic for Nike 365 BdCn" panose="020B0806040303020004" pitchFamily="34" charset="0"/>
              </a:rPr>
              <a:t>FLAGSHIP</a:t>
            </a:r>
          </a:p>
          <a:p>
            <a:pPr indent="-171450" algn="r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100000"/>
              <a:buFont typeface="Segoe UI" panose="020B0502040204020203" pitchFamily="34" charset="0"/>
              <a:buChar char="​"/>
              <a:defRPr/>
            </a:pPr>
            <a:r>
              <a:rPr lang="en-US" sz="1400" b="1" dirty="0">
                <a:solidFill>
                  <a:schemeClr val="tx2"/>
                </a:solidFill>
                <a:latin typeface="Trade Gothic for Nike 365 BdCn" panose="020B0806040303020004" pitchFamily="34" charset="0"/>
                <a:cs typeface="Arial" panose="020B0604020202020204" pitchFamily="34" charset="0"/>
                <a:sym typeface="Trade Gothic for Nike 365 BdCn" panose="020B0806040303020004" pitchFamily="34" charset="0"/>
              </a:rPr>
              <a:t>STORES </a:t>
            </a:r>
          </a:p>
          <a:p>
            <a:pPr algn="r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100000"/>
              <a:defRPr/>
            </a:pPr>
            <a:r>
              <a:rPr lang="en-US" sz="1200" b="1" dirty="0">
                <a:solidFill>
                  <a:schemeClr val="tx2"/>
                </a:solidFill>
                <a:latin typeface="Trade Gothic for Nike 365 BdCn" panose="020B0806040303020004" pitchFamily="34" charset="0"/>
                <a:cs typeface="Arial" panose="020B0604020202020204" pitchFamily="34" charset="0"/>
                <a:sym typeface="Trade Gothic for Nike 365 BdCn" panose="020B0806040303020004" pitchFamily="34" charset="0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4A4B87-E5BB-481F-BF70-E0BA47D3B2F9}"/>
              </a:ext>
            </a:extLst>
          </p:cNvPr>
          <p:cNvSpPr txBox="1">
            <a:spLocks/>
          </p:cNvSpPr>
          <p:nvPr/>
        </p:nvSpPr>
        <p:spPr>
          <a:xfrm>
            <a:off x="27162" y="3682192"/>
            <a:ext cx="121127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100000"/>
              <a:defRPr/>
            </a:pPr>
            <a:r>
              <a:rPr lang="en-US" sz="1400" b="1" dirty="0">
                <a:solidFill>
                  <a:schemeClr val="accent1"/>
                </a:solidFill>
                <a:latin typeface="Trade Gothic for Nike 365 BdCn" panose="020B0806040303020004" pitchFamily="34" charset="0"/>
                <a:cs typeface="Arial" panose="020B0604020202020204" pitchFamily="34" charset="0"/>
                <a:sym typeface="Trade Gothic for Nike 365 BdCn" panose="020B0806040303020004" pitchFamily="34" charset="0"/>
              </a:rPr>
              <a:t> </a:t>
            </a:r>
            <a:r>
              <a:rPr lang="en-US" sz="2400" dirty="0">
                <a:solidFill>
                  <a:srgbClr val="27AAE1"/>
                </a:solidFill>
                <a:latin typeface="Trade Gothic for Nike 365 BdCn" panose="020B0806040303020004" pitchFamily="34" charset="0"/>
                <a:sym typeface="Trade Gothic for Nike 365 BdCn" panose="020B0806040303020004" pitchFamily="34" charset="0"/>
              </a:rPr>
              <a:t>800+</a:t>
            </a:r>
            <a:endParaRPr lang="en-US" sz="1400" b="1" dirty="0">
              <a:solidFill>
                <a:srgbClr val="27AAE1"/>
              </a:solidFill>
              <a:latin typeface="Trade Gothic for Nike 365 BdCn" panose="020B0806040303020004" pitchFamily="34" charset="0"/>
              <a:cs typeface="Arial" panose="020B0604020202020204" pitchFamily="34" charset="0"/>
              <a:sym typeface="Trade Gothic for Nike 365 BdCn" panose="020B0806040303020004" pitchFamily="34" charset="0"/>
            </a:endParaRPr>
          </a:p>
          <a:p>
            <a:pPr algn="r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100000"/>
              <a:defRPr/>
            </a:pPr>
            <a:r>
              <a:rPr lang="en-US" sz="1400" b="1" dirty="0">
                <a:solidFill>
                  <a:schemeClr val="tx2"/>
                </a:solidFill>
                <a:latin typeface="Trade Gothic for Nike 365 BdCn" panose="020B0806040303020004" pitchFamily="34" charset="0"/>
                <a:cs typeface="Arial" panose="020B0604020202020204" pitchFamily="34" charset="0"/>
                <a:sym typeface="Trade Gothic for Nike 365 BdCn" panose="020B0806040303020004" pitchFamily="34" charset="0"/>
              </a:rPr>
              <a:t>TOP STYLES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711DC5-DA53-449E-8024-AE7BF6FA7F9E}"/>
              </a:ext>
            </a:extLst>
          </p:cNvPr>
          <p:cNvSpPr txBox="1">
            <a:spLocks/>
          </p:cNvSpPr>
          <p:nvPr/>
        </p:nvSpPr>
        <p:spPr>
          <a:xfrm>
            <a:off x="0" y="5118066"/>
            <a:ext cx="1211271" cy="11336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indent="-171450" algn="r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100000"/>
              <a:buFont typeface="Segoe UI" panose="020B0502040204020203" pitchFamily="34" charset="0"/>
              <a:buChar char="​"/>
              <a:defRPr/>
            </a:pPr>
            <a:r>
              <a:rPr lang="en-US" sz="2400" dirty="0">
                <a:solidFill>
                  <a:srgbClr val="27AAE1"/>
                </a:solidFill>
                <a:latin typeface="Trade Gothic for Nike 365 BdCn" panose="020B0806040303020004" pitchFamily="34" charset="0"/>
                <a:sym typeface="Trade Gothic for Nike 365 BdCn" panose="020B0806040303020004" pitchFamily="34" charset="0"/>
              </a:rPr>
              <a:t>911</a:t>
            </a:r>
            <a:r>
              <a:rPr lang="en-US" altLang="zh-CN" sz="2400" dirty="0">
                <a:solidFill>
                  <a:srgbClr val="27AAE1"/>
                </a:solidFill>
                <a:latin typeface="Trade Gothic for Nike 365 BdCn" panose="020B0806040303020004" pitchFamily="34" charset="0"/>
                <a:sym typeface="Trade Gothic for Nike 365 BdCn" panose="020B0806040303020004" pitchFamily="34" charset="0"/>
              </a:rPr>
              <a:t>K</a:t>
            </a:r>
          </a:p>
          <a:p>
            <a:pPr indent="-171450" algn="r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100000"/>
              <a:buFont typeface="Segoe UI" panose="020B0502040204020203" pitchFamily="34" charset="0"/>
              <a:buChar char="​"/>
              <a:defRPr/>
            </a:pPr>
            <a:r>
              <a:rPr lang="en-US" altLang="zh-CN" sz="1400" b="1" dirty="0">
                <a:solidFill>
                  <a:schemeClr val="tx2"/>
                </a:solidFill>
                <a:latin typeface="Trade Gothic for Nike 365 BdCn" panose="020B0806040303020004" pitchFamily="34" charset="0"/>
                <a:cs typeface="Arial" panose="020B0604020202020204" pitchFamily="34" charset="0"/>
                <a:sym typeface="Trade Gothic for Nike 365 BdCn" panose="020B0806040303020004" pitchFamily="34" charset="0"/>
              </a:rPr>
              <a:t>REVIEWS</a:t>
            </a:r>
          </a:p>
          <a:p>
            <a:pPr indent="-171450" algn="r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100000"/>
              <a:buFont typeface="Segoe UI" panose="020B0502040204020203" pitchFamily="34" charset="0"/>
              <a:buChar char="​"/>
              <a:defRPr/>
            </a:pPr>
            <a:endParaRPr lang="en-US" altLang="zh-CN" sz="1400" b="1" dirty="0">
              <a:solidFill>
                <a:schemeClr val="tx2"/>
              </a:solidFill>
              <a:latin typeface="Trade Gothic for Nike 365 BdCn" panose="020B0806040303020004" pitchFamily="34" charset="0"/>
              <a:cs typeface="Arial" panose="020B0604020202020204" pitchFamily="34" charset="0"/>
              <a:sym typeface="Trade Gothic for Nike 365 BdCn" panose="020B08060403030200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DA3449-C3AE-445A-8B8F-4F2851F5F3E6}"/>
              </a:ext>
            </a:extLst>
          </p:cNvPr>
          <p:cNvSpPr/>
          <p:nvPr/>
        </p:nvSpPr>
        <p:spPr>
          <a:xfrm>
            <a:off x="1248598" y="1534419"/>
            <a:ext cx="66035" cy="1920240"/>
          </a:xfrm>
          <a:prstGeom prst="rect">
            <a:avLst/>
          </a:prstGeom>
          <a:solidFill>
            <a:srgbClr val="A9DDF3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l" defTabSz="825500"/>
            <a:endParaRPr lang="en-US" sz="1100" dirty="0">
              <a:solidFill>
                <a:schemeClr val="bg1"/>
              </a:solidFill>
              <a:latin typeface="Trade Gothic for Nike 365 BdCn" panose="020B0806040303020004" pitchFamily="34" charset="0"/>
              <a:sym typeface="Trade Gothic for Nike 365 BdCn" panose="020B08060403030200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41F90A0-4052-42CA-9CC9-5914A58E64BF}"/>
              </a:ext>
            </a:extLst>
          </p:cNvPr>
          <p:cNvSpPr/>
          <p:nvPr/>
        </p:nvSpPr>
        <p:spPr>
          <a:xfrm>
            <a:off x="1248598" y="3711032"/>
            <a:ext cx="66035" cy="1005840"/>
          </a:xfrm>
          <a:prstGeom prst="rect">
            <a:avLst/>
          </a:prstGeom>
          <a:solidFill>
            <a:srgbClr val="A9DDF3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l" defTabSz="825500"/>
            <a:endParaRPr lang="en-US" sz="1100" dirty="0">
              <a:solidFill>
                <a:schemeClr val="bg1"/>
              </a:solidFill>
              <a:latin typeface="Trade Gothic for Nike 365 BdCn" panose="020B0806040303020004" pitchFamily="34" charset="0"/>
              <a:sym typeface="Trade Gothic for Nike 365 BdCn" panose="020B0806040303020004" pitchFamily="34" charset="0"/>
            </a:endParaRPr>
          </a:p>
        </p:txBody>
      </p:sp>
      <p:sp>
        <p:nvSpPr>
          <p:cNvPr id="29" name="Shape 43">
            <a:extLst>
              <a:ext uri="{FF2B5EF4-FFF2-40B4-BE49-F238E27FC236}">
                <a16:creationId xmlns:a16="http://schemas.microsoft.com/office/drawing/2014/main" id="{0DDEA381-34D6-4CFD-81D3-CD66208C006A}"/>
              </a:ext>
            </a:extLst>
          </p:cNvPr>
          <p:cNvSpPr>
            <a:spLocks noChangeAspect="1"/>
          </p:cNvSpPr>
          <p:nvPr/>
        </p:nvSpPr>
        <p:spPr>
          <a:xfrm>
            <a:off x="1515290" y="1654373"/>
            <a:ext cx="367308" cy="125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19735" extrusionOk="0">
                <a:moveTo>
                  <a:pt x="21286" y="0"/>
                </a:moveTo>
                <a:lnTo>
                  <a:pt x="5715" y="17533"/>
                </a:lnTo>
                <a:cubicBezTo>
                  <a:pt x="4041" y="19421"/>
                  <a:pt x="1406" y="21600"/>
                  <a:pt x="300" y="16988"/>
                </a:cubicBezTo>
                <a:cubicBezTo>
                  <a:pt x="-314" y="14436"/>
                  <a:pt x="68" y="10434"/>
                  <a:pt x="965" y="6767"/>
                </a:cubicBezTo>
                <a:cubicBezTo>
                  <a:pt x="1541" y="4421"/>
                  <a:pt x="2277" y="2281"/>
                  <a:pt x="3016" y="133"/>
                </a:cubicBezTo>
                <a:cubicBezTo>
                  <a:pt x="2603" y="1880"/>
                  <a:pt x="1460" y="7753"/>
                  <a:pt x="2977" y="10628"/>
                </a:cubicBezTo>
                <a:cubicBezTo>
                  <a:pt x="3568" y="11744"/>
                  <a:pt x="4608" y="11863"/>
                  <a:pt x="5894" y="10933"/>
                </a:cubicBezTo>
                <a:cubicBezTo>
                  <a:pt x="5894" y="10933"/>
                  <a:pt x="21286" y="0"/>
                  <a:pt x="21286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algn="l" defTabSz="228582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90F11E3-60BA-4D2D-8525-DE12E3DD67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4510" y="2405945"/>
            <a:ext cx="476965" cy="18047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2D4FAF7-5872-4608-9511-70798DE2E5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0043" y="2748036"/>
            <a:ext cx="453699" cy="18904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A136BE2-BD37-44A3-82C6-18DD7D940C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406" b="91103" l="6418" r="94982">
                        <a14:foregroundMark x1="43407" y1="40925" x2="43407" y2="40925"/>
                        <a14:foregroundMark x1="57993" y1="10676" x2="57993" y2="10676"/>
                        <a14:foregroundMark x1="59510" y1="6406" x2="59510" y2="6406"/>
                        <a14:foregroundMark x1="25204" y1="55694" x2="25204" y2="55694"/>
                        <a14:foregroundMark x1="18786" y1="76868" x2="18786" y2="76868"/>
                        <a14:foregroundMark x1="42357" y1="79537" x2="42357" y2="79537"/>
                        <a14:foregroundMark x1="21004" y1="71352" x2="21004" y2="71352"/>
                        <a14:foregroundMark x1="20070" y1="77758" x2="20070" y2="77758"/>
                        <a14:foregroundMark x1="19487" y1="88612" x2="19487" y2="88612"/>
                        <a14:foregroundMark x1="13886" y1="91637" x2="13886" y2="91637"/>
                        <a14:foregroundMark x1="6651" y1="82028" x2="6651" y2="82028"/>
                        <a14:foregroundMark x1="71062" y1="71708" x2="71062" y2="71708"/>
                        <a14:foregroundMark x1="84714" y1="78114" x2="84714" y2="78114"/>
                        <a14:foregroundMark x1="91132" y1="83808" x2="91132" y2="83808"/>
                        <a14:foregroundMark x1="94982" y1="89858" x2="94982" y2="89858"/>
                        <a14:foregroundMark x1="37456" y1="71352" x2="37690" y2="864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0043" y="2009751"/>
            <a:ext cx="360000" cy="21363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D179A80-F2D5-4B6E-936E-CD144F76EA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587" b="90503" l="6630" r="94199">
                        <a14:foregroundMark x1="7182" y1="22346" x2="7182" y2="22346"/>
                        <a14:foregroundMark x1="27901" y1="6704" x2="27901" y2="6704"/>
                        <a14:foregroundMark x1="43094" y1="6145" x2="43094" y2="6145"/>
                        <a14:foregroundMark x1="44751" y1="8380" x2="44751" y2="8380"/>
                        <a14:foregroundMark x1="29006" y1="8380" x2="29006" y2="8380"/>
                        <a14:foregroundMark x1="28177" y1="7263" x2="28177" y2="7263"/>
                        <a14:foregroundMark x1="28453" y1="6704" x2="28453" y2="6704"/>
                        <a14:foregroundMark x1="90608" y1="70950" x2="90608" y2="70950"/>
                        <a14:foregroundMark x1="94475" y1="77095" x2="94475" y2="77095"/>
                        <a14:foregroundMark x1="87293" y1="90503" x2="87293" y2="90503"/>
                        <a14:foregroundMark x1="45028" y1="69274" x2="45028" y2="69274"/>
                        <a14:foregroundMark x1="57459" y1="73184" x2="57459" y2="73184"/>
                        <a14:foregroundMark x1="35359" y1="68715" x2="35359" y2="68715"/>
                        <a14:foregroundMark x1="16851" y1="69832" x2="16851" y2="698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1142" y="3137322"/>
            <a:ext cx="360000" cy="16109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FC2BACDC-19ED-499D-A3B0-AE01FD38023D}"/>
              </a:ext>
            </a:extLst>
          </p:cNvPr>
          <p:cNvSpPr/>
          <p:nvPr/>
        </p:nvSpPr>
        <p:spPr>
          <a:xfrm>
            <a:off x="1348128" y="1534419"/>
            <a:ext cx="674361" cy="1920240"/>
          </a:xfrm>
          <a:prstGeom prst="rect">
            <a:avLst/>
          </a:prstGeom>
          <a:noFill/>
          <a:ln w="19050" cap="flat">
            <a:solidFill>
              <a:srgbClr val="A9DDF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3A8946-A16C-478B-8290-4E327ACAFBD4}"/>
              </a:ext>
            </a:extLst>
          </p:cNvPr>
          <p:cNvSpPr txBox="1"/>
          <p:nvPr/>
        </p:nvSpPr>
        <p:spPr>
          <a:xfrm>
            <a:off x="1341533" y="3724824"/>
            <a:ext cx="712794" cy="988989"/>
          </a:xfrm>
          <a:prstGeom prst="rect">
            <a:avLst/>
          </a:prstGeom>
          <a:noFill/>
          <a:ln w="19050" cap="flat">
            <a:solidFill>
              <a:srgbClr val="A9DDF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sz="12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Top 50 SKUs</a:t>
            </a:r>
          </a:p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lang="en-US" sz="12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sz="12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&amp;</a:t>
            </a:r>
          </a:p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sz="12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Comments &gt;50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7DF78B3-9A22-4645-98F6-5665D7C817C5}"/>
              </a:ext>
            </a:extLst>
          </p:cNvPr>
          <p:cNvSpPr txBox="1"/>
          <p:nvPr/>
        </p:nvSpPr>
        <p:spPr>
          <a:xfrm>
            <a:off x="2785998" y="3724824"/>
            <a:ext cx="712794" cy="9889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sz="12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Top 30 SKUs</a:t>
            </a:r>
          </a:p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lang="en-US" sz="12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sz="12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&amp;</a:t>
            </a:r>
          </a:p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sz="12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Comments &gt;50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3F54E39-6025-4607-878F-101EBD260CD0}"/>
              </a:ext>
            </a:extLst>
          </p:cNvPr>
          <p:cNvSpPr/>
          <p:nvPr/>
        </p:nvSpPr>
        <p:spPr>
          <a:xfrm>
            <a:off x="2077498" y="1530884"/>
            <a:ext cx="2198710" cy="1920240"/>
          </a:xfrm>
          <a:prstGeom prst="rect">
            <a:avLst/>
          </a:prstGeom>
          <a:noFill/>
          <a:ln w="19050" cap="flat">
            <a:solidFill>
              <a:srgbClr val="A9DDF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63E5E5A-619D-4A67-9388-46267C2B7B27}"/>
              </a:ext>
            </a:extLst>
          </p:cNvPr>
          <p:cNvGrpSpPr/>
          <p:nvPr/>
        </p:nvGrpSpPr>
        <p:grpSpPr>
          <a:xfrm>
            <a:off x="800597" y="941422"/>
            <a:ext cx="445293" cy="445293"/>
            <a:chOff x="920080" y="1157491"/>
            <a:chExt cx="338328" cy="33832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F4EF6E2-D1B6-4927-B637-90FB103BA8E8}"/>
                </a:ext>
              </a:extLst>
            </p:cNvPr>
            <p:cNvSpPr/>
            <p:nvPr/>
          </p:nvSpPr>
          <p:spPr>
            <a:xfrm>
              <a:off x="920080" y="1157491"/>
              <a:ext cx="338328" cy="338328"/>
            </a:xfrm>
            <a:prstGeom prst="ellipse">
              <a:avLst/>
            </a:prstGeom>
            <a:solidFill>
              <a:srgbClr val="414141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65" name="Graphic 64" descr="Database outline">
              <a:extLst>
                <a:ext uri="{FF2B5EF4-FFF2-40B4-BE49-F238E27FC236}">
                  <a16:creationId xmlns:a16="http://schemas.microsoft.com/office/drawing/2014/main" id="{2698D04D-DFC1-410C-9EFF-ADD4B957A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59954" y="1188549"/>
              <a:ext cx="266701" cy="266701"/>
            </a:xfrm>
            <a:prstGeom prst="rect">
              <a:avLst/>
            </a:prstGeom>
          </p:spPr>
        </p:pic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7B18E084-675C-42D2-9D7D-DB98AF82AEAF}"/>
              </a:ext>
            </a:extLst>
          </p:cNvPr>
          <p:cNvSpPr/>
          <p:nvPr/>
        </p:nvSpPr>
        <p:spPr>
          <a:xfrm>
            <a:off x="7056608" y="2574927"/>
            <a:ext cx="1005840" cy="202197"/>
          </a:xfrm>
          <a:prstGeom prst="rect">
            <a:avLst/>
          </a:prstGeom>
          <a:solidFill>
            <a:srgbClr val="68C5EA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050" dirty="0">
                <a:solidFill>
                  <a:schemeClr val="bg1"/>
                </a:solidFill>
              </a:rPr>
              <a:t>FEMALE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D163DDF-99D5-41DA-96C7-F21E2DA7B5DA}"/>
              </a:ext>
            </a:extLst>
          </p:cNvPr>
          <p:cNvSpPr/>
          <p:nvPr/>
        </p:nvSpPr>
        <p:spPr>
          <a:xfrm>
            <a:off x="7056608" y="3055771"/>
            <a:ext cx="1005840" cy="202197"/>
          </a:xfrm>
          <a:prstGeom prst="rect">
            <a:avLst/>
          </a:prstGeom>
          <a:solidFill>
            <a:srgbClr val="68C5EA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050" dirty="0">
                <a:solidFill>
                  <a:schemeClr val="bg1"/>
                </a:solidFill>
              </a:rPr>
              <a:t>DESIGN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CAE5254-7DC2-495F-9E64-5F6331861173}"/>
              </a:ext>
            </a:extLst>
          </p:cNvPr>
          <p:cNvSpPr/>
          <p:nvPr/>
        </p:nvSpPr>
        <p:spPr>
          <a:xfrm>
            <a:off x="7056608" y="3475083"/>
            <a:ext cx="1005840" cy="202197"/>
          </a:xfrm>
          <a:prstGeom prst="rect">
            <a:avLst/>
          </a:prstGeom>
          <a:solidFill>
            <a:srgbClr val="68C5EA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bg1"/>
                </a:solidFill>
              </a:rPr>
              <a:t>COMFORT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563A83C-3838-4D6D-A534-C0574097F003}"/>
              </a:ext>
            </a:extLst>
          </p:cNvPr>
          <p:cNvSpPr/>
          <p:nvPr/>
        </p:nvSpPr>
        <p:spPr>
          <a:xfrm>
            <a:off x="7056608" y="2155837"/>
            <a:ext cx="1005840" cy="317991"/>
          </a:xfrm>
          <a:prstGeom prst="rect">
            <a:avLst/>
          </a:prstGeom>
          <a:solidFill>
            <a:srgbClr val="68C5EA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/>
            <a:r>
              <a:rPr lang="en-US" sz="1050" dirty="0">
                <a:solidFill>
                  <a:schemeClr val="bg1"/>
                </a:solidFill>
              </a:rPr>
              <a:t>FUNCTIONALITY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0D9B805-6D7C-4981-A3E2-30E03613F1FC}"/>
              </a:ext>
            </a:extLst>
          </p:cNvPr>
          <p:cNvSpPr/>
          <p:nvPr/>
        </p:nvSpPr>
        <p:spPr>
          <a:xfrm>
            <a:off x="5403831" y="2895661"/>
            <a:ext cx="424886" cy="168361"/>
          </a:xfrm>
          <a:prstGeom prst="rect">
            <a:avLst/>
          </a:prstGeom>
          <a:noFill/>
          <a:ln w="12700" cap="flat">
            <a:solidFill>
              <a:srgbClr val="68C5EA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24DCE6E-9CC3-4D08-8F08-50E6EC55E414}"/>
              </a:ext>
            </a:extLst>
          </p:cNvPr>
          <p:cNvCxnSpPr>
            <a:cxnSpLocks/>
            <a:stCxn id="85" idx="0"/>
            <a:endCxn id="83" idx="1"/>
          </p:cNvCxnSpPr>
          <p:nvPr/>
        </p:nvCxnSpPr>
        <p:spPr>
          <a:xfrm rot="5400000" flipH="1" flipV="1">
            <a:off x="6226624" y="2065677"/>
            <a:ext cx="219635" cy="1440334"/>
          </a:xfrm>
          <a:prstGeom prst="bentConnector2">
            <a:avLst/>
          </a:prstGeom>
          <a:noFill/>
          <a:ln w="6350" cap="flat">
            <a:solidFill>
              <a:srgbClr val="68C5EA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26E324A-AB49-43BD-A8D3-301B0A867F56}"/>
              </a:ext>
            </a:extLst>
          </p:cNvPr>
          <p:cNvSpPr/>
          <p:nvPr/>
        </p:nvSpPr>
        <p:spPr>
          <a:xfrm>
            <a:off x="6058798" y="3075789"/>
            <a:ext cx="424886" cy="168361"/>
          </a:xfrm>
          <a:prstGeom prst="rect">
            <a:avLst/>
          </a:prstGeom>
          <a:noFill/>
          <a:ln w="12700" cap="flat">
            <a:solidFill>
              <a:srgbClr val="68C5EA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3CFFD93-F0BD-4DDD-BE53-A6B05C74AEB8}"/>
              </a:ext>
            </a:extLst>
          </p:cNvPr>
          <p:cNvSpPr/>
          <p:nvPr/>
        </p:nvSpPr>
        <p:spPr>
          <a:xfrm>
            <a:off x="5454772" y="3208714"/>
            <a:ext cx="516137" cy="168361"/>
          </a:xfrm>
          <a:prstGeom prst="rect">
            <a:avLst/>
          </a:prstGeom>
          <a:noFill/>
          <a:ln w="12700" cap="flat">
            <a:solidFill>
              <a:srgbClr val="68C5EA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D6974B5D-645F-4620-8B71-0A933E2A4AA3}"/>
              </a:ext>
            </a:extLst>
          </p:cNvPr>
          <p:cNvCxnSpPr>
            <a:cxnSpLocks/>
            <a:stCxn id="114" idx="2"/>
            <a:endCxn id="98" idx="1"/>
          </p:cNvCxnSpPr>
          <p:nvPr/>
        </p:nvCxnSpPr>
        <p:spPr>
          <a:xfrm rot="16200000" flipH="1">
            <a:off x="6285171" y="2804744"/>
            <a:ext cx="199107" cy="1343767"/>
          </a:xfrm>
          <a:prstGeom prst="bentConnector2">
            <a:avLst/>
          </a:prstGeom>
          <a:noFill/>
          <a:ln w="6350" cap="flat">
            <a:solidFill>
              <a:srgbClr val="68C5EA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CB01CF1-BC38-4F34-88F2-2053D49135E2}"/>
              </a:ext>
            </a:extLst>
          </p:cNvPr>
          <p:cNvSpPr/>
          <p:nvPr/>
        </p:nvSpPr>
        <p:spPr>
          <a:xfrm>
            <a:off x="5414656" y="3636702"/>
            <a:ext cx="747818" cy="165900"/>
          </a:xfrm>
          <a:prstGeom prst="rect">
            <a:avLst/>
          </a:prstGeom>
          <a:noFill/>
          <a:ln w="12700" cap="flat">
            <a:solidFill>
              <a:srgbClr val="68C5EA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935158AA-2662-4787-8AAA-3583486B431F}"/>
              </a:ext>
            </a:extLst>
          </p:cNvPr>
          <p:cNvCxnSpPr>
            <a:cxnSpLocks/>
            <a:stCxn id="117" idx="2"/>
            <a:endCxn id="98" idx="1"/>
          </p:cNvCxnSpPr>
          <p:nvPr/>
        </p:nvCxnSpPr>
        <p:spPr>
          <a:xfrm rot="5400000" flipH="1" flipV="1">
            <a:off x="6309376" y="3055370"/>
            <a:ext cx="226420" cy="1268043"/>
          </a:xfrm>
          <a:prstGeom prst="bentConnector4">
            <a:avLst>
              <a:gd name="adj1" fmla="val -100963"/>
              <a:gd name="adj2" fmla="val 64744"/>
            </a:avLst>
          </a:prstGeom>
          <a:noFill/>
          <a:ln w="6350" cap="flat">
            <a:solidFill>
              <a:srgbClr val="68C5EA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0160" name="Straight Arrow Connector 220159">
            <a:extLst>
              <a:ext uri="{FF2B5EF4-FFF2-40B4-BE49-F238E27FC236}">
                <a16:creationId xmlns:a16="http://schemas.microsoft.com/office/drawing/2014/main" id="{DF040F88-F95E-4DCD-8DF6-52458FA315CD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6483684" y="3156869"/>
            <a:ext cx="572924" cy="1"/>
          </a:xfrm>
          <a:prstGeom prst="straightConnector1">
            <a:avLst/>
          </a:prstGeom>
          <a:noFill/>
          <a:ln w="6350" cap="flat">
            <a:solidFill>
              <a:srgbClr val="68C5EA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209F8CB-EB17-4D82-8AD9-C07C5ED2A15C}"/>
              </a:ext>
            </a:extLst>
          </p:cNvPr>
          <p:cNvSpPr/>
          <p:nvPr/>
        </p:nvSpPr>
        <p:spPr>
          <a:xfrm>
            <a:off x="6432002" y="2159942"/>
            <a:ext cx="457200" cy="168361"/>
          </a:xfrm>
          <a:prstGeom prst="rect">
            <a:avLst/>
          </a:prstGeom>
          <a:noFill/>
          <a:ln w="12700" cap="flat">
            <a:solidFill>
              <a:srgbClr val="68C5EA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3BE37D1-EC3E-4BD2-A64E-897C0AA410CE}"/>
              </a:ext>
            </a:extLst>
          </p:cNvPr>
          <p:cNvSpPr/>
          <p:nvPr/>
        </p:nvSpPr>
        <p:spPr>
          <a:xfrm>
            <a:off x="5361420" y="5484613"/>
            <a:ext cx="640080" cy="168361"/>
          </a:xfrm>
          <a:prstGeom prst="rect">
            <a:avLst/>
          </a:prstGeom>
          <a:noFill/>
          <a:ln w="12700" cap="flat">
            <a:solidFill>
              <a:srgbClr val="68C5EA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9D7C2DF-22BE-46AD-BAA2-BA876C6E09C7}"/>
              </a:ext>
            </a:extLst>
          </p:cNvPr>
          <p:cNvSpPr/>
          <p:nvPr/>
        </p:nvSpPr>
        <p:spPr>
          <a:xfrm>
            <a:off x="5786871" y="5756814"/>
            <a:ext cx="640080" cy="168361"/>
          </a:xfrm>
          <a:prstGeom prst="rect">
            <a:avLst/>
          </a:prstGeom>
          <a:noFill/>
          <a:ln w="12700" cap="flat">
            <a:solidFill>
              <a:srgbClr val="68C5EA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1269D7CC-AA13-4B90-BB0B-AA68F89B440D}"/>
              </a:ext>
            </a:extLst>
          </p:cNvPr>
          <p:cNvCxnSpPr>
            <a:cxnSpLocks/>
            <a:stCxn id="145" idx="0"/>
            <a:endCxn id="153" idx="1"/>
          </p:cNvCxnSpPr>
          <p:nvPr/>
        </p:nvCxnSpPr>
        <p:spPr>
          <a:xfrm rot="5400000" flipH="1" flipV="1">
            <a:off x="5826787" y="4254792"/>
            <a:ext cx="1084495" cy="1375148"/>
          </a:xfrm>
          <a:prstGeom prst="bentConnector2">
            <a:avLst/>
          </a:prstGeom>
          <a:noFill/>
          <a:ln w="6350" cap="flat">
            <a:solidFill>
              <a:srgbClr val="68C5EA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9AAC5D63-075E-406D-85E9-5F10657E39E9}"/>
              </a:ext>
            </a:extLst>
          </p:cNvPr>
          <p:cNvSpPr/>
          <p:nvPr/>
        </p:nvSpPr>
        <p:spPr>
          <a:xfrm>
            <a:off x="7056608" y="4299019"/>
            <a:ext cx="1005840" cy="202197"/>
          </a:xfrm>
          <a:prstGeom prst="rect">
            <a:avLst/>
          </a:prstGeom>
          <a:solidFill>
            <a:srgbClr val="68C5EA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050" dirty="0">
                <a:solidFill>
                  <a:schemeClr val="bg1"/>
                </a:solidFill>
              </a:rPr>
              <a:t>OCCASION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AEA24E19-A93E-4986-B367-CFD20EAD4AFE}"/>
              </a:ext>
            </a:extLst>
          </p:cNvPr>
          <p:cNvCxnSpPr>
            <a:cxnSpLocks/>
            <a:stCxn id="146" idx="0"/>
            <a:endCxn id="158" idx="1"/>
          </p:cNvCxnSpPr>
          <p:nvPr/>
        </p:nvCxnSpPr>
        <p:spPr>
          <a:xfrm rot="5400000" flipH="1" flipV="1">
            <a:off x="6088505" y="4788712"/>
            <a:ext cx="986509" cy="949697"/>
          </a:xfrm>
          <a:prstGeom prst="bentConnector2">
            <a:avLst/>
          </a:prstGeom>
          <a:noFill/>
          <a:ln w="6350" cap="flat">
            <a:solidFill>
              <a:srgbClr val="68C5EA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D57909EA-7484-4C78-9E76-84483D774C17}"/>
              </a:ext>
            </a:extLst>
          </p:cNvPr>
          <p:cNvSpPr/>
          <p:nvPr/>
        </p:nvSpPr>
        <p:spPr>
          <a:xfrm>
            <a:off x="7056608" y="4669206"/>
            <a:ext cx="1005840" cy="202197"/>
          </a:xfrm>
          <a:prstGeom prst="rect">
            <a:avLst/>
          </a:prstGeom>
          <a:solidFill>
            <a:srgbClr val="68C5EA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050" dirty="0">
                <a:solidFill>
                  <a:schemeClr val="bg1"/>
                </a:solidFill>
              </a:rPr>
              <a:t>IDENTIFICATION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7FB63D82-C1E6-4395-9D43-15DBD7D69DB8}"/>
              </a:ext>
            </a:extLst>
          </p:cNvPr>
          <p:cNvSpPr/>
          <p:nvPr/>
        </p:nvSpPr>
        <p:spPr>
          <a:xfrm>
            <a:off x="4994952" y="2143023"/>
            <a:ext cx="472759" cy="169158"/>
          </a:xfrm>
          <a:prstGeom prst="rect">
            <a:avLst/>
          </a:prstGeom>
          <a:noFill/>
          <a:ln w="12700" cap="flat">
            <a:solidFill>
              <a:srgbClr val="68C5EA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26B729E1-DD5B-46DA-B9D1-1143EA32C56D}"/>
              </a:ext>
            </a:extLst>
          </p:cNvPr>
          <p:cNvCxnSpPr>
            <a:cxnSpLocks/>
            <a:stCxn id="165" idx="0"/>
            <a:endCxn id="168" idx="1"/>
          </p:cNvCxnSpPr>
          <p:nvPr/>
        </p:nvCxnSpPr>
        <p:spPr>
          <a:xfrm rot="5400000" flipH="1" flipV="1">
            <a:off x="6059497" y="1145912"/>
            <a:ext cx="168946" cy="1825276"/>
          </a:xfrm>
          <a:prstGeom prst="bentConnector2">
            <a:avLst/>
          </a:prstGeom>
          <a:noFill/>
          <a:ln w="6350" cap="flat">
            <a:solidFill>
              <a:srgbClr val="68C5EA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063F273A-06C8-438C-84EF-91E307DBF46E}"/>
              </a:ext>
            </a:extLst>
          </p:cNvPr>
          <p:cNvSpPr/>
          <p:nvPr/>
        </p:nvSpPr>
        <p:spPr>
          <a:xfrm>
            <a:off x="7056608" y="1885950"/>
            <a:ext cx="1005840" cy="176254"/>
          </a:xfrm>
          <a:prstGeom prst="rect">
            <a:avLst/>
          </a:prstGeom>
          <a:solidFill>
            <a:srgbClr val="68C5EA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050" dirty="0">
                <a:solidFill>
                  <a:schemeClr val="bg1"/>
                </a:solidFill>
              </a:rPr>
              <a:t>PROFILE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1405C83-7D00-4A99-B84D-894E89C14505}"/>
              </a:ext>
            </a:extLst>
          </p:cNvPr>
          <p:cNvGrpSpPr/>
          <p:nvPr/>
        </p:nvGrpSpPr>
        <p:grpSpPr>
          <a:xfrm>
            <a:off x="4484033" y="931897"/>
            <a:ext cx="445293" cy="445293"/>
            <a:chOff x="3941462" y="1282586"/>
            <a:chExt cx="338328" cy="338328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B14FA30-B26F-41D3-AA5B-2CD1E7960E90}"/>
                </a:ext>
              </a:extLst>
            </p:cNvPr>
            <p:cNvSpPr/>
            <p:nvPr/>
          </p:nvSpPr>
          <p:spPr>
            <a:xfrm>
              <a:off x="3941462" y="1282586"/>
              <a:ext cx="338328" cy="338328"/>
            </a:xfrm>
            <a:prstGeom prst="ellipse">
              <a:avLst/>
            </a:prstGeom>
            <a:solidFill>
              <a:srgbClr val="414141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134" name="Graphic 133" descr="Research with solid fill">
              <a:extLst>
                <a:ext uri="{FF2B5EF4-FFF2-40B4-BE49-F238E27FC236}">
                  <a16:creationId xmlns:a16="http://schemas.microsoft.com/office/drawing/2014/main" id="{3967D2CA-1A10-4F28-8D45-24D305859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992610" y="1338028"/>
              <a:ext cx="236032" cy="236032"/>
            </a:xfrm>
            <a:prstGeom prst="rect">
              <a:avLst/>
            </a:prstGeom>
          </p:spPr>
        </p:pic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0CF81110-AE5A-492F-A62A-EF06598ED344}"/>
              </a:ext>
            </a:extLst>
          </p:cNvPr>
          <p:cNvSpPr txBox="1"/>
          <p:nvPr/>
        </p:nvSpPr>
        <p:spPr>
          <a:xfrm>
            <a:off x="9079390" y="878087"/>
            <a:ext cx="3538408" cy="6027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1100639" hangingPunct="0">
              <a:lnSpc>
                <a:spcPct val="130000"/>
              </a:lnSpc>
            </a:pPr>
            <a:r>
              <a:rPr lang="en-US" altLang="zh-CN" sz="1400" b="1" kern="0" spc="300" dirty="0">
                <a:solidFill>
                  <a:schemeClr val="tx2"/>
                </a:solidFill>
                <a:latin typeface="Trade Gothic for Nike 365 BdCn"/>
                <a:sym typeface="Helvetica Light"/>
              </a:rPr>
              <a:t>PRODUCT CLUSTERING</a:t>
            </a:r>
          </a:p>
          <a:p>
            <a:pPr defTabSz="1100639" hangingPunct="0">
              <a:lnSpc>
                <a:spcPct val="130000"/>
              </a:lnSpc>
            </a:pPr>
            <a:r>
              <a:rPr lang="en-US" altLang="zh-CN" sz="1100" b="1" kern="0" spc="300" dirty="0">
                <a:solidFill>
                  <a:schemeClr val="bg1">
                    <a:lumMod val="50000"/>
                  </a:schemeClr>
                </a:solidFill>
                <a:latin typeface="Trade Gothic for Nike 365 BdCn"/>
                <a:sym typeface="Helvetica Light"/>
              </a:rPr>
              <a:t>ALGORITHMETIC INTERPRETATION</a:t>
            </a: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565F9BB6-3F41-41B8-9B9D-A426A430E2C6}"/>
              </a:ext>
            </a:extLst>
          </p:cNvPr>
          <p:cNvCxnSpPr/>
          <p:nvPr/>
        </p:nvCxnSpPr>
        <p:spPr>
          <a:xfrm>
            <a:off x="6897591" y="2242038"/>
            <a:ext cx="182880" cy="0"/>
          </a:xfrm>
          <a:prstGeom prst="straightConnector1">
            <a:avLst/>
          </a:prstGeom>
          <a:noFill/>
          <a:ln w="6350" cap="flat">
            <a:solidFill>
              <a:srgbClr val="68C5EA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E12D25A3-EBC2-48DD-A73C-41C84F2A3095}"/>
              </a:ext>
            </a:extLst>
          </p:cNvPr>
          <p:cNvGrpSpPr/>
          <p:nvPr/>
        </p:nvGrpSpPr>
        <p:grpSpPr>
          <a:xfrm>
            <a:off x="8620125" y="931897"/>
            <a:ext cx="445293" cy="445293"/>
            <a:chOff x="8698515" y="1597664"/>
            <a:chExt cx="338328" cy="338328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7622A088-C4A2-456E-B9D1-67A60962B4EE}"/>
                </a:ext>
              </a:extLst>
            </p:cNvPr>
            <p:cNvSpPr/>
            <p:nvPr/>
          </p:nvSpPr>
          <p:spPr>
            <a:xfrm>
              <a:off x="8698515" y="1597664"/>
              <a:ext cx="338328" cy="338328"/>
            </a:xfrm>
            <a:prstGeom prst="ellipse">
              <a:avLst/>
            </a:prstGeom>
            <a:solidFill>
              <a:srgbClr val="414141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157" name="Graphic 156" descr="Illustrator outline">
              <a:extLst>
                <a:ext uri="{FF2B5EF4-FFF2-40B4-BE49-F238E27FC236}">
                  <a16:creationId xmlns:a16="http://schemas.microsoft.com/office/drawing/2014/main" id="{710D7EFD-1BDA-4D3B-96E5-BB2EE0E32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31197" y="1624747"/>
              <a:ext cx="272964" cy="27296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5BEAAF2-3F6B-4654-A0C4-A9FBEB0B5E93}"/>
              </a:ext>
            </a:extLst>
          </p:cNvPr>
          <p:cNvSpPr txBox="1"/>
          <p:nvPr/>
        </p:nvSpPr>
        <p:spPr>
          <a:xfrm>
            <a:off x="9012278" y="4629914"/>
            <a:ext cx="3048000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GROUP THE PRODUCTS ACCORDING TO FEATURE SIMILARITY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2ABAE48B-1F8B-4B75-9247-695DA05D7D19}"/>
              </a:ext>
            </a:extLst>
          </p:cNvPr>
          <p:cNvSpPr txBox="1"/>
          <p:nvPr/>
        </p:nvSpPr>
        <p:spPr>
          <a:xfrm>
            <a:off x="9012278" y="1545731"/>
            <a:ext cx="2855872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BASED ON FEATURES FROM THE CONSUMER REVIEWS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BD4D375-B1D7-4D13-B6D2-EE26440267B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4961806"/>
            <a:ext cx="2306513" cy="1134194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EDB6257-F628-4F93-B10D-0C0B4DD5E86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37" y="5466808"/>
            <a:ext cx="1771088" cy="606993"/>
          </a:xfrm>
          <a:prstGeom prst="rect">
            <a:avLst/>
          </a:prstGeom>
        </p:spPr>
      </p:pic>
      <p:pic>
        <p:nvPicPr>
          <p:cNvPr id="226" name="Picture 225" descr="Chart, scatter chart&#10;&#10;Description automatically generated">
            <a:extLst>
              <a:ext uri="{FF2B5EF4-FFF2-40B4-BE49-F238E27FC236}">
                <a16:creationId xmlns:a16="http://schemas.microsoft.com/office/drawing/2014/main" id="{4CABDC39-A582-456B-B96A-3343814A020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125" y="4942114"/>
            <a:ext cx="3371850" cy="1334861"/>
          </a:xfrm>
          <a:prstGeom prst="rect">
            <a:avLst/>
          </a:prstGeom>
        </p:spPr>
      </p:pic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3726693-D27E-4391-B956-34815D8C851E}"/>
              </a:ext>
            </a:extLst>
          </p:cNvPr>
          <p:cNvCxnSpPr>
            <a:cxnSpLocks/>
          </p:cNvCxnSpPr>
          <p:nvPr/>
        </p:nvCxnSpPr>
        <p:spPr>
          <a:xfrm>
            <a:off x="5054010" y="1194574"/>
            <a:ext cx="3080340" cy="0"/>
          </a:xfrm>
          <a:prstGeom prst="line">
            <a:avLst/>
          </a:prstGeom>
          <a:noFill/>
          <a:ln w="19050" cap="flat">
            <a:solidFill>
              <a:srgbClr val="8C8C8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BAA7F09-BD0C-440D-A847-929612BB8EA4}"/>
              </a:ext>
            </a:extLst>
          </p:cNvPr>
          <p:cNvCxnSpPr>
            <a:cxnSpLocks/>
          </p:cNvCxnSpPr>
          <p:nvPr/>
        </p:nvCxnSpPr>
        <p:spPr>
          <a:xfrm>
            <a:off x="9187860" y="1194574"/>
            <a:ext cx="2575515" cy="0"/>
          </a:xfrm>
          <a:prstGeom prst="line">
            <a:avLst/>
          </a:prstGeom>
          <a:noFill/>
          <a:ln w="19050" cap="flat">
            <a:solidFill>
              <a:srgbClr val="8C8C8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7" name="Arrow: Chevron 176">
            <a:extLst>
              <a:ext uri="{FF2B5EF4-FFF2-40B4-BE49-F238E27FC236}">
                <a16:creationId xmlns:a16="http://schemas.microsoft.com/office/drawing/2014/main" id="{14831973-F198-4B34-8AE4-689A1EB991BD}"/>
              </a:ext>
            </a:extLst>
          </p:cNvPr>
          <p:cNvSpPr/>
          <p:nvPr/>
        </p:nvSpPr>
        <p:spPr>
          <a:xfrm rot="5400000">
            <a:off x="1633297" y="3391359"/>
            <a:ext cx="146773" cy="402625"/>
          </a:xfrm>
          <a:prstGeom prst="chevron">
            <a:avLst/>
          </a:prstGeom>
          <a:solidFill>
            <a:srgbClr val="68C5EA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81" name="Arrow: Chevron 180">
            <a:extLst>
              <a:ext uri="{FF2B5EF4-FFF2-40B4-BE49-F238E27FC236}">
                <a16:creationId xmlns:a16="http://schemas.microsoft.com/office/drawing/2014/main" id="{2469E921-1A06-4EA2-A749-43C1FB88D037}"/>
              </a:ext>
            </a:extLst>
          </p:cNvPr>
          <p:cNvSpPr/>
          <p:nvPr/>
        </p:nvSpPr>
        <p:spPr>
          <a:xfrm rot="5400000">
            <a:off x="3128722" y="3372309"/>
            <a:ext cx="146773" cy="402625"/>
          </a:xfrm>
          <a:prstGeom prst="chevron">
            <a:avLst/>
          </a:prstGeom>
          <a:solidFill>
            <a:srgbClr val="68C5EA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87" name="Arrow: Chevron 186">
            <a:extLst>
              <a:ext uri="{FF2B5EF4-FFF2-40B4-BE49-F238E27FC236}">
                <a16:creationId xmlns:a16="http://schemas.microsoft.com/office/drawing/2014/main" id="{9F670761-7192-4592-A0BA-7A3884B98261}"/>
              </a:ext>
            </a:extLst>
          </p:cNvPr>
          <p:cNvSpPr/>
          <p:nvPr/>
        </p:nvSpPr>
        <p:spPr>
          <a:xfrm rot="5400000">
            <a:off x="1633297" y="4658184"/>
            <a:ext cx="146773" cy="402625"/>
          </a:xfrm>
          <a:prstGeom prst="chevron">
            <a:avLst/>
          </a:prstGeom>
          <a:solidFill>
            <a:srgbClr val="68C5EA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EFE99E8-A153-48DC-879A-E68F4C7E6001}"/>
              </a:ext>
            </a:extLst>
          </p:cNvPr>
          <p:cNvGrpSpPr/>
          <p:nvPr/>
        </p:nvGrpSpPr>
        <p:grpSpPr>
          <a:xfrm>
            <a:off x="4464792" y="1604205"/>
            <a:ext cx="511810" cy="4572394"/>
            <a:chOff x="3374515" y="1450174"/>
            <a:chExt cx="740287" cy="4286598"/>
          </a:xfrm>
        </p:grpSpPr>
        <p:sp>
          <p:nvSpPr>
            <p:cNvPr id="173" name="Arrow: Chevron 172">
              <a:extLst>
                <a:ext uri="{FF2B5EF4-FFF2-40B4-BE49-F238E27FC236}">
                  <a16:creationId xmlns:a16="http://schemas.microsoft.com/office/drawing/2014/main" id="{372F254C-17EF-412F-B6A5-91F9B40D1D12}"/>
                </a:ext>
              </a:extLst>
            </p:cNvPr>
            <p:cNvSpPr/>
            <p:nvPr/>
          </p:nvSpPr>
          <p:spPr>
            <a:xfrm>
              <a:off x="3374515" y="1450174"/>
              <a:ext cx="559023" cy="4286598"/>
            </a:xfrm>
            <a:prstGeom prst="chevron">
              <a:avLst/>
            </a:prstGeom>
            <a:solidFill>
              <a:srgbClr val="B3B3B3">
                <a:alpha val="20000"/>
              </a:srgbClr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7733" tIns="67733" rIns="67733" bIns="67733" numCol="1" spcCol="38100" rtlCol="0" anchor="ctr">
              <a:noAutofit/>
            </a:bodyPr>
            <a:lstStyle/>
            <a:p>
              <a:pPr algn="ctr" defTabSz="1100639" hangingPunct="0"/>
              <a:endParaRPr lang="en-US" sz="1467" kern="0" dirty="0">
                <a:solidFill>
                  <a:srgbClr val="FFFFFF"/>
                </a:solidFill>
                <a:latin typeface="Trade Gothic for Nike 365 BdCn"/>
                <a:sym typeface="Helvetica Light"/>
              </a:endParaRPr>
            </a:p>
          </p:txBody>
        </p:sp>
        <p:sp>
          <p:nvSpPr>
            <p:cNvPr id="174" name="Arrow: Chevron 173">
              <a:extLst>
                <a:ext uri="{FF2B5EF4-FFF2-40B4-BE49-F238E27FC236}">
                  <a16:creationId xmlns:a16="http://schemas.microsoft.com/office/drawing/2014/main" id="{377F739A-673B-4CDA-85F1-1CAAA1CB29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8863" y="2689808"/>
              <a:ext cx="415939" cy="1642706"/>
            </a:xfrm>
            <a:prstGeom prst="chevron">
              <a:avLst/>
            </a:prstGeom>
            <a:solidFill>
              <a:schemeClr val="accent2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7733" tIns="67733" rIns="67733" bIns="67733" numCol="1" spcCol="38100" rtlCol="0" anchor="ctr">
              <a:noAutofit/>
            </a:bodyPr>
            <a:lstStyle/>
            <a:p>
              <a:pPr defTabSz="1100639" hangingPunct="0"/>
              <a:endParaRPr lang="en-US" sz="1467" kern="0" dirty="0">
                <a:solidFill>
                  <a:srgbClr val="FFFFFF"/>
                </a:solidFill>
                <a:latin typeface="Trade Gothic for Nike 365 BdCn"/>
                <a:sym typeface="Helvetica Light"/>
              </a:endParaRP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56B72BB-9609-4266-90F4-FC43545638F2}"/>
              </a:ext>
            </a:extLst>
          </p:cNvPr>
          <p:cNvGrpSpPr/>
          <p:nvPr/>
        </p:nvGrpSpPr>
        <p:grpSpPr>
          <a:xfrm>
            <a:off x="8092050" y="1594680"/>
            <a:ext cx="511810" cy="4572394"/>
            <a:chOff x="3374515" y="1450174"/>
            <a:chExt cx="740287" cy="4286598"/>
          </a:xfrm>
        </p:grpSpPr>
        <p:sp>
          <p:nvSpPr>
            <p:cNvPr id="192" name="Arrow: Chevron 191">
              <a:extLst>
                <a:ext uri="{FF2B5EF4-FFF2-40B4-BE49-F238E27FC236}">
                  <a16:creationId xmlns:a16="http://schemas.microsoft.com/office/drawing/2014/main" id="{E4AD60E5-7AEC-4BCA-BFEE-44E62C3641B7}"/>
                </a:ext>
              </a:extLst>
            </p:cNvPr>
            <p:cNvSpPr/>
            <p:nvPr/>
          </p:nvSpPr>
          <p:spPr>
            <a:xfrm>
              <a:off x="3374515" y="1450174"/>
              <a:ext cx="559023" cy="4286598"/>
            </a:xfrm>
            <a:prstGeom prst="chevron">
              <a:avLst/>
            </a:prstGeom>
            <a:solidFill>
              <a:srgbClr val="F0F0F0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7733" tIns="67733" rIns="67733" bIns="67733" numCol="1" spcCol="38100" rtlCol="0" anchor="ctr">
              <a:noAutofit/>
            </a:bodyPr>
            <a:lstStyle/>
            <a:p>
              <a:pPr algn="ctr" defTabSz="1100639" hangingPunct="0"/>
              <a:endParaRPr lang="en-US" sz="1467" kern="0" dirty="0">
                <a:solidFill>
                  <a:srgbClr val="FFFFFF"/>
                </a:solidFill>
                <a:latin typeface="Trade Gothic for Nike 365 BdCn"/>
                <a:sym typeface="Helvetica Light"/>
              </a:endParaRPr>
            </a:p>
          </p:txBody>
        </p:sp>
        <p:sp>
          <p:nvSpPr>
            <p:cNvPr id="193" name="Arrow: Chevron 192">
              <a:extLst>
                <a:ext uri="{FF2B5EF4-FFF2-40B4-BE49-F238E27FC236}">
                  <a16:creationId xmlns:a16="http://schemas.microsoft.com/office/drawing/2014/main" id="{8DF9B333-88B8-4179-B90E-8C61676251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8863" y="2689808"/>
              <a:ext cx="415939" cy="1642706"/>
            </a:xfrm>
            <a:prstGeom prst="chevron">
              <a:avLst/>
            </a:prstGeom>
            <a:solidFill>
              <a:schemeClr val="accent2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7733" tIns="67733" rIns="67733" bIns="67733" numCol="1" spcCol="38100" rtlCol="0" anchor="ctr">
              <a:noAutofit/>
            </a:bodyPr>
            <a:lstStyle/>
            <a:p>
              <a:pPr defTabSz="1100639" hangingPunct="0"/>
              <a:endParaRPr lang="en-US" sz="1467" kern="0" dirty="0">
                <a:solidFill>
                  <a:srgbClr val="FFFFFF"/>
                </a:solidFill>
                <a:latin typeface="Trade Gothic for Nike 365 BdCn"/>
                <a:sym typeface="Helvetica Light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C000E36-8988-4950-AC77-A1D79978394E}"/>
              </a:ext>
            </a:extLst>
          </p:cNvPr>
          <p:cNvGrpSpPr/>
          <p:nvPr/>
        </p:nvGrpSpPr>
        <p:grpSpPr>
          <a:xfrm>
            <a:off x="2101402" y="1587174"/>
            <a:ext cx="2100377" cy="1797089"/>
            <a:chOff x="2215702" y="1587174"/>
            <a:chExt cx="2100377" cy="1797089"/>
          </a:xfrm>
        </p:grpSpPr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6E678F40-1611-48BB-A831-DFF3620E1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528684" y="1594699"/>
              <a:ext cx="519599" cy="288282"/>
            </a:xfrm>
            <a:prstGeom prst="rect">
              <a:avLst/>
            </a:prstGeom>
          </p:spPr>
        </p:pic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A6681906-DFCC-4C57-83C2-808033DAA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3007924" y="2421869"/>
              <a:ext cx="236931" cy="283980"/>
            </a:xfrm>
            <a:prstGeom prst="rect">
              <a:avLst/>
            </a:prstGeom>
          </p:spPr>
        </p:pic>
        <p:pic>
          <p:nvPicPr>
            <p:cNvPr id="196" name="Picture 195" descr="Free Download Xtep Logo in SVG, PNG, JPG, EPS, AI Formats">
              <a:extLst>
                <a:ext uri="{FF2B5EF4-FFF2-40B4-BE49-F238E27FC236}">
                  <a16:creationId xmlns:a16="http://schemas.microsoft.com/office/drawing/2014/main" id="{B0C3C0FB-18AB-4D61-A428-97A53C06EE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03" t="34992" r="6676" b="36332"/>
            <a:stretch/>
          </p:blipFill>
          <p:spPr bwMode="auto">
            <a:xfrm>
              <a:off x="2645646" y="2804528"/>
              <a:ext cx="518852" cy="192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7" name="Picture 48" descr="teach beach Opinion logo salomon - iris-corporation.com">
              <a:extLst>
                <a:ext uri="{FF2B5EF4-FFF2-40B4-BE49-F238E27FC236}">
                  <a16:creationId xmlns:a16="http://schemas.microsoft.com/office/drawing/2014/main" id="{84672728-4357-4379-9951-3F3D1934D1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21030" b="8105"/>
            <a:stretch/>
          </p:blipFill>
          <p:spPr bwMode="auto">
            <a:xfrm>
              <a:off x="2293913" y="1817714"/>
              <a:ext cx="560169" cy="186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0B355CAC-1C32-4198-8749-6B3E64413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9524" b="89286" l="7732" r="94845">
                          <a14:foregroundMark x1="11340" y1="39286" x2="11340" y2="39286"/>
                          <a14:foregroundMark x1="7732" y1="30952" x2="7732" y2="30952"/>
                          <a14:foregroundMark x1="23196" y1="26190" x2="23196" y2="26190"/>
                          <a14:foregroundMark x1="23196" y1="26190" x2="23196" y2="26190"/>
                          <a14:foregroundMark x1="30928" y1="33333" x2="30928" y2="33333"/>
                          <a14:foregroundMark x1="47938" y1="26190" x2="47938" y2="26190"/>
                          <a14:foregroundMark x1="59794" y1="23810" x2="59794" y2="23810"/>
                          <a14:foregroundMark x1="85567" y1="28571" x2="85567" y2="28571"/>
                          <a14:foregroundMark x1="92268" y1="17857" x2="92268" y2="17857"/>
                          <a14:foregroundMark x1="94845" y1="15476" x2="94845" y2="15476"/>
                          <a14:foregroundMark x1="35052" y1="76190" x2="35052" y2="7619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6907" y="1587174"/>
              <a:ext cx="471500" cy="204153"/>
            </a:xfrm>
            <a:prstGeom prst="rect">
              <a:avLst/>
            </a:prstGeom>
          </p:spPr>
        </p:pic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D190E835-D972-420E-BA40-F10530FCD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13978" b="93011" l="5497" r="94926">
                          <a14:foregroundMark x1="10148" y1="47849" x2="10148" y2="47849"/>
                          <a14:foregroundMark x1="6342" y1="46774" x2="6342" y2="46774"/>
                          <a14:foregroundMark x1="5708" y1="46774" x2="18816" y2="48925"/>
                          <a14:foregroundMark x1="18816" y1="48925" x2="20719" y2="48387"/>
                          <a14:foregroundMark x1="88795" y1="24731" x2="88795" y2="24731"/>
                          <a14:foregroundMark x1="93023" y1="17204" x2="93023" y2="17204"/>
                          <a14:foregroundMark x1="95137" y1="14516" x2="95137" y2="14516"/>
                          <a14:foregroundMark x1="50740" y1="93011" x2="50740" y2="93011"/>
                        </a14:backgroundRemoval>
                      </a14:imgEffect>
                    </a14:imgLayer>
                  </a14:imgProps>
                </a:ext>
              </a:extLst>
            </a:blip>
            <a:srcRect l="1507" t="10508" r="2844"/>
            <a:stretch/>
          </p:blipFill>
          <p:spPr>
            <a:xfrm>
              <a:off x="3956079" y="2676607"/>
              <a:ext cx="360000" cy="119863"/>
            </a:xfrm>
            <a:prstGeom prst="rect">
              <a:avLst/>
            </a:prstGeom>
          </p:spPr>
        </p:pic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9A6FD674-F64A-4560-B849-4FB0C3AD1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7538" b="68844" l="9940" r="89759">
                          <a14:foregroundMark x1="25301" y1="25126" x2="25301" y2="25126"/>
                          <a14:foregroundMark x1="70783" y1="19095" x2="69880" y2="39698"/>
                          <a14:foregroundMark x1="68976" y1="46231" x2="73494" y2="53266"/>
                          <a14:foregroundMark x1="67169" y1="67839" x2="67169" y2="67839"/>
                          <a14:foregroundMark x1="31024" y1="68844" x2="31024" y2="68844"/>
                        </a14:backgroundRemoval>
                      </a14:imgEffect>
                    </a14:imgLayer>
                  </a14:imgProps>
                </a:ext>
              </a:extLst>
            </a:blip>
            <a:srcRect b="24145"/>
            <a:stretch/>
          </p:blipFill>
          <p:spPr>
            <a:xfrm>
              <a:off x="3455049" y="2126095"/>
              <a:ext cx="360000" cy="148121"/>
            </a:xfrm>
            <a:prstGeom prst="rect">
              <a:avLst/>
            </a:prstGeom>
          </p:spPr>
        </p:pic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9FCB2E46-4101-4BF1-8E33-66AE51ECF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>
                          <a14:foregroundMark x1="18557" y1="66355" x2="18557" y2="66355"/>
                          <a14:foregroundMark x1="35052" y1="74766" x2="35052" y2="74766"/>
                          <a14:foregroundMark x1="55155" y1="77570" x2="55155" y2="77570"/>
                          <a14:foregroundMark x1="71134" y1="76636" x2="71134" y2="76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51176" y="3147062"/>
              <a:ext cx="360000" cy="179681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C398E653-24E9-4BAE-B527-C94C13C9B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3675" b="94751" l="6164" r="94749">
                          <a14:foregroundMark x1="47945" y1="12598" x2="27626" y2="40945"/>
                          <a14:foregroundMark x1="46804" y1="3937" x2="49087" y2="3675"/>
                          <a14:foregroundMark x1="91553" y1="65354" x2="94749" y2="63780"/>
                          <a14:foregroundMark x1="87671" y1="88714" x2="92237" y2="93176"/>
                          <a14:foregroundMark x1="71461" y1="87927" x2="74658" y2="95013"/>
                          <a14:foregroundMark x1="74658" y1="95013" x2="74886" y2="95013"/>
                          <a14:foregroundMark x1="6164" y1="64304" x2="8676" y2="81627"/>
                          <a14:foregroundMark x1="33105" y1="94226" x2="36301" y2="944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64855" y="1743224"/>
              <a:ext cx="360000" cy="283382"/>
            </a:xfrm>
            <a:prstGeom prst="rect">
              <a:avLst/>
            </a:prstGeom>
          </p:spPr>
        </p:pic>
        <p:pic>
          <p:nvPicPr>
            <p:cNvPr id="204" name="Picture 4" descr="New Balance Logo Vector (.EPS) Free Download">
              <a:extLst>
                <a:ext uri="{FF2B5EF4-FFF2-40B4-BE49-F238E27FC236}">
                  <a16:creationId xmlns:a16="http://schemas.microsoft.com/office/drawing/2014/main" id="{D036D2BE-3439-4F88-B740-EC349E775D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772" y="2680024"/>
              <a:ext cx="268569" cy="12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B208CE4D-740A-48D2-AC8F-3C656E83A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372961" y="2531186"/>
              <a:ext cx="349010" cy="219585"/>
            </a:xfrm>
            <a:prstGeom prst="rect">
              <a:avLst/>
            </a:prstGeom>
          </p:spPr>
        </p:pic>
        <p:pic>
          <p:nvPicPr>
            <p:cNvPr id="206" name="Picture 205" descr="On Announces Pricing Of Initial Public Offering | Markets Insider">
              <a:extLst>
                <a:ext uri="{FF2B5EF4-FFF2-40B4-BE49-F238E27FC236}">
                  <a16:creationId xmlns:a16="http://schemas.microsoft.com/office/drawing/2014/main" id="{5257F18D-5D8A-43E8-B27E-837A242C75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85" t="14407" r="14234" b="23567"/>
            <a:stretch/>
          </p:blipFill>
          <p:spPr bwMode="auto">
            <a:xfrm>
              <a:off x="3217451" y="2794464"/>
              <a:ext cx="230463" cy="287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" name="Picture 2" descr="See the source image">
              <a:extLst>
                <a:ext uri="{FF2B5EF4-FFF2-40B4-BE49-F238E27FC236}">
                  <a16:creationId xmlns:a16="http://schemas.microsoft.com/office/drawing/2014/main" id="{9B0A2691-2BB4-4A7E-BB78-4AB540374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5702" y="2360021"/>
              <a:ext cx="488722" cy="15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1C164C03-BA7C-4C3F-BCE8-AF4B20607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3891800" y="1934242"/>
              <a:ext cx="418100" cy="304542"/>
            </a:xfrm>
            <a:prstGeom prst="rect">
              <a:avLst/>
            </a:prstGeom>
          </p:spPr>
        </p:pic>
        <p:pic>
          <p:nvPicPr>
            <p:cNvPr id="209" name="Picture 10" descr="See the source image">
              <a:extLst>
                <a:ext uri="{FF2B5EF4-FFF2-40B4-BE49-F238E27FC236}">
                  <a16:creationId xmlns:a16="http://schemas.microsoft.com/office/drawing/2014/main" id="{1DC913EE-F44B-450A-B3AD-681108DF6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8256" y="2406580"/>
              <a:ext cx="335323" cy="84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0" name="Picture 14" descr="See the source image">
              <a:extLst>
                <a:ext uri="{FF2B5EF4-FFF2-40B4-BE49-F238E27FC236}">
                  <a16:creationId xmlns:a16="http://schemas.microsoft.com/office/drawing/2014/main" id="{C66D308E-0442-4297-9F3D-983BD38B97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1604" y="3046943"/>
              <a:ext cx="364915" cy="19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" name="Picture 16" descr="See the source image">
              <a:extLst>
                <a:ext uri="{FF2B5EF4-FFF2-40B4-BE49-F238E27FC236}">
                  <a16:creationId xmlns:a16="http://schemas.microsoft.com/office/drawing/2014/main" id="{F327096C-522B-4267-A62D-A768BD8B0A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462" y="2941892"/>
              <a:ext cx="573165" cy="213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9B84D29D-92E5-4AA6-A7F6-640471658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1969" y="3158691"/>
              <a:ext cx="402371" cy="225572"/>
            </a:xfrm>
            <a:prstGeom prst="rect">
              <a:avLst/>
            </a:prstGeom>
          </p:spPr>
        </p:pic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118E022B-A59A-4F87-B3D0-D218D9A0C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171" y="2061590"/>
              <a:ext cx="371527" cy="200053"/>
            </a:xfrm>
            <a:prstGeom prst="rect">
              <a:avLst/>
            </a:prstGeom>
          </p:spPr>
        </p:pic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C6B4B407-3965-447D-B979-79C71FAC0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3008" y="2105249"/>
              <a:ext cx="362001" cy="209579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D2B6CC8-C8F5-4CCB-889C-93279BBD67A9}"/>
              </a:ext>
            </a:extLst>
          </p:cNvPr>
          <p:cNvSpPr/>
          <p:nvPr/>
        </p:nvSpPr>
        <p:spPr>
          <a:xfrm>
            <a:off x="1248598" y="4929567"/>
            <a:ext cx="66035" cy="1188720"/>
          </a:xfrm>
          <a:prstGeom prst="rect">
            <a:avLst/>
          </a:prstGeom>
          <a:solidFill>
            <a:srgbClr val="A9DDF3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l" defTabSz="825500"/>
            <a:endParaRPr lang="en-US" sz="2800" dirty="0">
              <a:solidFill>
                <a:schemeClr val="bg1"/>
              </a:solidFill>
              <a:latin typeface="Trade Gothic for Nike 365 BdCn" panose="020B0806040303020004" pitchFamily="34" charset="0"/>
              <a:sym typeface="Trade Gothic for Nike 365 BdCn" panose="020B0806040303020004" pitchFamily="34" charset="0"/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90098BD-1CA3-4973-9AC3-078C687B2BEC}"/>
              </a:ext>
            </a:extLst>
          </p:cNvPr>
          <p:cNvGrpSpPr/>
          <p:nvPr/>
        </p:nvGrpSpPr>
        <p:grpSpPr>
          <a:xfrm>
            <a:off x="8768928" y="1483216"/>
            <a:ext cx="183433" cy="327482"/>
            <a:chOff x="4440397" y="2590800"/>
            <a:chExt cx="244149" cy="297711"/>
          </a:xfrm>
        </p:grpSpPr>
        <p:sp>
          <p:nvSpPr>
            <p:cNvPr id="169" name="Isosceles Triangle 168">
              <a:extLst>
                <a:ext uri="{FF2B5EF4-FFF2-40B4-BE49-F238E27FC236}">
                  <a16:creationId xmlns:a16="http://schemas.microsoft.com/office/drawing/2014/main" id="{2D3C3C91-1982-4B02-B821-9B759C3E29F0}"/>
                </a:ext>
              </a:extLst>
            </p:cNvPr>
            <p:cNvSpPr/>
            <p:nvPr/>
          </p:nvSpPr>
          <p:spPr>
            <a:xfrm rot="5400000">
              <a:off x="4441560" y="2645525"/>
              <a:ext cx="297711" cy="188261"/>
            </a:xfrm>
            <a:prstGeom prst="triangle">
              <a:avLst/>
            </a:prstGeom>
            <a:solidFill>
              <a:srgbClr val="D4EEF9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70" name="Isosceles Triangle 169">
              <a:extLst>
                <a:ext uri="{FF2B5EF4-FFF2-40B4-BE49-F238E27FC236}">
                  <a16:creationId xmlns:a16="http://schemas.microsoft.com/office/drawing/2014/main" id="{7E64EF10-C825-45A4-A000-98B7743F5373}"/>
                </a:ext>
              </a:extLst>
            </p:cNvPr>
            <p:cNvSpPr/>
            <p:nvPr/>
          </p:nvSpPr>
          <p:spPr>
            <a:xfrm rot="5400000">
              <a:off x="4392852" y="2675363"/>
              <a:ext cx="223675" cy="128585"/>
            </a:xfrm>
            <a:prstGeom prst="triangle">
              <a:avLst/>
            </a:prstGeom>
            <a:solidFill>
              <a:schemeClr val="accent2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0411A9C-79AD-4645-A6B4-A6146F3D2036}"/>
              </a:ext>
            </a:extLst>
          </p:cNvPr>
          <p:cNvGrpSpPr/>
          <p:nvPr/>
        </p:nvGrpSpPr>
        <p:grpSpPr>
          <a:xfrm>
            <a:off x="8828022" y="4542103"/>
            <a:ext cx="183433" cy="327482"/>
            <a:chOff x="4440397" y="2590800"/>
            <a:chExt cx="244149" cy="297711"/>
          </a:xfrm>
        </p:grpSpPr>
        <p:sp>
          <p:nvSpPr>
            <p:cNvPr id="172" name="Isosceles Triangle 171">
              <a:extLst>
                <a:ext uri="{FF2B5EF4-FFF2-40B4-BE49-F238E27FC236}">
                  <a16:creationId xmlns:a16="http://schemas.microsoft.com/office/drawing/2014/main" id="{B659DC86-DE15-42BE-9262-8DA0FDA0D3C1}"/>
                </a:ext>
              </a:extLst>
            </p:cNvPr>
            <p:cNvSpPr/>
            <p:nvPr/>
          </p:nvSpPr>
          <p:spPr>
            <a:xfrm rot="5400000">
              <a:off x="4441560" y="2645525"/>
              <a:ext cx="297711" cy="188261"/>
            </a:xfrm>
            <a:prstGeom prst="triangle">
              <a:avLst/>
            </a:prstGeom>
            <a:solidFill>
              <a:srgbClr val="D4EEF9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78" name="Isosceles Triangle 177">
              <a:extLst>
                <a:ext uri="{FF2B5EF4-FFF2-40B4-BE49-F238E27FC236}">
                  <a16:creationId xmlns:a16="http://schemas.microsoft.com/office/drawing/2014/main" id="{B6B461F1-883E-4D08-AB2C-804D385AC265}"/>
                </a:ext>
              </a:extLst>
            </p:cNvPr>
            <p:cNvSpPr/>
            <p:nvPr/>
          </p:nvSpPr>
          <p:spPr>
            <a:xfrm rot="5400000">
              <a:off x="4392852" y="2675363"/>
              <a:ext cx="223675" cy="128585"/>
            </a:xfrm>
            <a:prstGeom prst="triangle">
              <a:avLst/>
            </a:prstGeom>
            <a:solidFill>
              <a:schemeClr val="accent2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5" name="Circle: Hollow 184">
            <a:extLst>
              <a:ext uri="{FF2B5EF4-FFF2-40B4-BE49-F238E27FC236}">
                <a16:creationId xmlns:a16="http://schemas.microsoft.com/office/drawing/2014/main" id="{E37060C2-299F-42B8-99FB-F47E4C8E1C37}"/>
              </a:ext>
            </a:extLst>
          </p:cNvPr>
          <p:cNvSpPr/>
          <p:nvPr/>
        </p:nvSpPr>
        <p:spPr>
          <a:xfrm>
            <a:off x="9536140" y="2414863"/>
            <a:ext cx="1556175" cy="1518768"/>
          </a:xfrm>
          <a:prstGeom prst="donut">
            <a:avLst>
              <a:gd name="adj" fmla="val 16738"/>
            </a:avLst>
          </a:prstGeom>
          <a:solidFill>
            <a:srgbClr val="A9DDF3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A4BE77-2E66-4529-8252-A8D966DFB336}"/>
              </a:ext>
            </a:extLst>
          </p:cNvPr>
          <p:cNvGrpSpPr/>
          <p:nvPr/>
        </p:nvGrpSpPr>
        <p:grpSpPr>
          <a:xfrm>
            <a:off x="9919089" y="2788608"/>
            <a:ext cx="790276" cy="771280"/>
            <a:chOff x="4442012" y="2660592"/>
            <a:chExt cx="787400" cy="787400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4732A5E-A821-4B34-9D5B-291CE69762A3}"/>
                </a:ext>
              </a:extLst>
            </p:cNvPr>
            <p:cNvSpPr/>
            <p:nvPr/>
          </p:nvSpPr>
          <p:spPr>
            <a:xfrm>
              <a:off x="4442012" y="2660592"/>
              <a:ext cx="787400" cy="787400"/>
            </a:xfrm>
            <a:prstGeom prst="ellipse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l" defTabSz="825500"/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A5809032-7D2B-4652-BA38-CAC7D8346349}"/>
                </a:ext>
              </a:extLst>
            </p:cNvPr>
            <p:cNvSpPr/>
            <p:nvPr/>
          </p:nvSpPr>
          <p:spPr>
            <a:xfrm rot="16200000">
              <a:off x="4492409" y="2843759"/>
              <a:ext cx="677832" cy="5153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prstTxWarp prst="textCircle">
                <a:avLst/>
              </a:prstTxWarp>
              <a:noAutofit/>
            </a:bodyPr>
            <a:lstStyle/>
            <a:p>
              <a:pPr algn="ctr" defTabSz="825500"/>
              <a:r>
                <a:rPr lang="en-US" sz="900" dirty="0">
                  <a:solidFill>
                    <a:schemeClr val="bg1"/>
                  </a:solidFill>
                </a:rPr>
                <a:t>Comments</a:t>
              </a: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4B96B15-6050-4C1C-BD48-09A0DF640BE0}"/>
                </a:ext>
              </a:extLst>
            </p:cNvPr>
            <p:cNvSpPr/>
            <p:nvPr/>
          </p:nvSpPr>
          <p:spPr>
            <a:xfrm>
              <a:off x="4442012" y="2660592"/>
              <a:ext cx="787400" cy="787400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l" defTabSz="825500"/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65875D3C-0343-4779-BEA1-3F7B16C2253F}"/>
                </a:ext>
              </a:extLst>
            </p:cNvPr>
            <p:cNvSpPr/>
            <p:nvPr/>
          </p:nvSpPr>
          <p:spPr>
            <a:xfrm flipV="1">
              <a:off x="4612811" y="2831391"/>
              <a:ext cx="445804" cy="445804"/>
            </a:xfrm>
            <a:prstGeom prst="ellipse">
              <a:avLst/>
            </a:prstGeom>
            <a:solidFill>
              <a:srgbClr val="005DA3"/>
            </a:solidFill>
            <a:ln w="1905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l" defTabSz="825500"/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53E79B9-E51A-48E9-ACC8-CAD8DA81A455}"/>
                </a:ext>
              </a:extLst>
            </p:cNvPr>
            <p:cNvSpPr/>
            <p:nvPr/>
          </p:nvSpPr>
          <p:spPr>
            <a:xfrm>
              <a:off x="4602778" y="3049106"/>
              <a:ext cx="505324" cy="317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7733" tIns="67733" rIns="67733" bIns="67733" numCol="1" spcCol="38100" rtlCol="0" anchor="ctr">
              <a:prstTxWarp prst="textArchDown">
                <a:avLst/>
              </a:prstTxWarp>
              <a:noAutofit/>
            </a:bodyPr>
            <a:lstStyle/>
            <a:p>
              <a:pPr algn="ctr" defTabSz="1100639" hangingPunct="0"/>
              <a:r>
                <a:rPr lang="en-US" sz="900" kern="0" dirty="0">
                  <a:solidFill>
                    <a:schemeClr val="bg1"/>
                  </a:solidFill>
                  <a:latin typeface="Trade Gothic for Nike 365 BdCn"/>
                  <a:sym typeface="Helvetica Light"/>
                </a:rPr>
                <a:t>360 Labels</a:t>
              </a:r>
            </a:p>
          </p:txBody>
        </p: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539A893C-B524-495C-801C-B4A88FA5DFA8}"/>
                </a:ext>
              </a:extLst>
            </p:cNvPr>
            <p:cNvGrpSpPr/>
            <p:nvPr/>
          </p:nvGrpSpPr>
          <p:grpSpPr>
            <a:xfrm>
              <a:off x="4669967" y="2952979"/>
              <a:ext cx="359573" cy="196095"/>
              <a:chOff x="3592890" y="2296807"/>
              <a:chExt cx="479646" cy="237022"/>
            </a:xfrm>
            <a:solidFill>
              <a:schemeClr val="bg1"/>
            </a:solidFill>
          </p:grpSpPr>
          <p:grpSp>
            <p:nvGrpSpPr>
              <p:cNvPr id="220" name="Group 15">
                <a:extLst>
                  <a:ext uri="{FF2B5EF4-FFF2-40B4-BE49-F238E27FC236}">
                    <a16:creationId xmlns:a16="http://schemas.microsoft.com/office/drawing/2014/main" id="{74BEE428-D4DB-4A18-98C0-AA7A2DC0BD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3592890" y="2296807"/>
                <a:ext cx="479646" cy="237022"/>
                <a:chOff x="0" y="0"/>
                <a:chExt cx="856" cy="423"/>
              </a:xfrm>
              <a:grpFill/>
            </p:grpSpPr>
            <p:sp>
              <p:nvSpPr>
                <p:cNvPr id="223" name="AutoShape 13">
                  <a:extLst>
                    <a:ext uri="{FF2B5EF4-FFF2-40B4-BE49-F238E27FC236}">
                      <a16:creationId xmlns:a16="http://schemas.microsoft.com/office/drawing/2014/main" id="{CB5014B0-B631-417A-9BC0-1ED47BA63D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852" cy="364"/>
                </a:xfrm>
                <a:custGeom>
                  <a:avLst/>
                  <a:gdLst>
                    <a:gd name="T0" fmla="*/ 11080 w 21341"/>
                    <a:gd name="T1" fmla="*/ 17120 h 20641"/>
                    <a:gd name="T2" fmla="*/ 8655 w 21341"/>
                    <a:gd name="T3" fmla="*/ 17341 h 20641"/>
                    <a:gd name="T4" fmla="*/ 8811 w 21341"/>
                    <a:gd name="T5" fmla="*/ 13355 h 20641"/>
                    <a:gd name="T6" fmla="*/ 9632 w 21341"/>
                    <a:gd name="T7" fmla="*/ 10637 h 20641"/>
                    <a:gd name="T8" fmla="*/ 9760 w 21341"/>
                    <a:gd name="T9" fmla="*/ 14683 h 20641"/>
                    <a:gd name="T10" fmla="*/ 11068 w 21341"/>
                    <a:gd name="T11" fmla="*/ 14570 h 20641"/>
                    <a:gd name="T12" fmla="*/ 17790 w 21341"/>
                    <a:gd name="T13" fmla="*/ 9135 h 20641"/>
                    <a:gd name="T14" fmla="*/ 11080 w 21341"/>
                    <a:gd name="T15" fmla="*/ 17120 h 20641"/>
                    <a:gd name="T16" fmla="*/ 20808 w 21341"/>
                    <a:gd name="T17" fmla="*/ 12801 h 20641"/>
                    <a:gd name="T18" fmla="*/ 20027 w 21341"/>
                    <a:gd name="T19" fmla="*/ 4331 h 20641"/>
                    <a:gd name="T20" fmla="*/ 18842 w 21341"/>
                    <a:gd name="T21" fmla="*/ 6081 h 20641"/>
                    <a:gd name="T22" fmla="*/ 16361 w 21341"/>
                    <a:gd name="T23" fmla="*/ 7863 h 20641"/>
                    <a:gd name="T24" fmla="*/ 13509 w 21341"/>
                    <a:gd name="T25" fmla="*/ 4794 h 20641"/>
                    <a:gd name="T26" fmla="*/ 13525 w 21341"/>
                    <a:gd name="T27" fmla="*/ 3188 h 20641"/>
                    <a:gd name="T28" fmla="*/ 13884 w 21341"/>
                    <a:gd name="T29" fmla="*/ 298 h 20641"/>
                    <a:gd name="T30" fmla="*/ 12487 w 21341"/>
                    <a:gd name="T31" fmla="*/ 2059 h 20641"/>
                    <a:gd name="T32" fmla="*/ 8666 w 21341"/>
                    <a:gd name="T33" fmla="*/ 9061 h 20641"/>
                    <a:gd name="T34" fmla="*/ 6167 w 21341"/>
                    <a:gd name="T35" fmla="*/ 11800 h 20641"/>
                    <a:gd name="T36" fmla="*/ 5992 w 21341"/>
                    <a:gd name="T37" fmla="*/ 11660 h 20641"/>
                    <a:gd name="T38" fmla="*/ 954 w 21341"/>
                    <a:gd name="T39" fmla="*/ 13751 h 20641"/>
                    <a:gd name="T40" fmla="*/ 98 w 21341"/>
                    <a:gd name="T41" fmla="*/ 16372 h 20641"/>
                    <a:gd name="T42" fmla="*/ 7751 w 21341"/>
                    <a:gd name="T43" fmla="*/ 20550 h 20641"/>
                    <a:gd name="T44" fmla="*/ 18140 w 21341"/>
                    <a:gd name="T45" fmla="*/ 19145 h 20641"/>
                    <a:gd name="T46" fmla="*/ 21329 w 21341"/>
                    <a:gd name="T47" fmla="*/ 17626 h 20641"/>
                    <a:gd name="T48" fmla="*/ 20808 w 21341"/>
                    <a:gd name="T49" fmla="*/ 12801 h 20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1341" h="20641">
                      <a:moveTo>
                        <a:pt x="11080" y="17120"/>
                      </a:moveTo>
                      <a:cubicBezTo>
                        <a:pt x="10357" y="17980"/>
                        <a:pt x="9211" y="19028"/>
                        <a:pt x="8655" y="17341"/>
                      </a:cubicBezTo>
                      <a:cubicBezTo>
                        <a:pt x="8345" y="16408"/>
                        <a:pt x="8459" y="14836"/>
                        <a:pt x="8811" y="13355"/>
                      </a:cubicBezTo>
                      <a:cubicBezTo>
                        <a:pt x="9034" y="12407"/>
                        <a:pt x="9332" y="11520"/>
                        <a:pt x="9632" y="10637"/>
                      </a:cubicBezTo>
                      <a:cubicBezTo>
                        <a:pt x="9473" y="11343"/>
                        <a:pt x="9041" y="13692"/>
                        <a:pt x="9760" y="14683"/>
                      </a:cubicBezTo>
                      <a:cubicBezTo>
                        <a:pt x="10039" y="15062"/>
                        <a:pt x="10505" y="15019"/>
                        <a:pt x="11068" y="14570"/>
                      </a:cubicBezTo>
                      <a:lnTo>
                        <a:pt x="17790" y="9135"/>
                      </a:lnTo>
                      <a:cubicBezTo>
                        <a:pt x="17790" y="9135"/>
                        <a:pt x="11080" y="17120"/>
                        <a:pt x="11080" y="17120"/>
                      </a:cubicBezTo>
                      <a:close/>
                      <a:moveTo>
                        <a:pt x="20808" y="12801"/>
                      </a:moveTo>
                      <a:cubicBezTo>
                        <a:pt x="20439" y="10902"/>
                        <a:pt x="19923" y="6175"/>
                        <a:pt x="20027" y="4331"/>
                      </a:cubicBezTo>
                      <a:cubicBezTo>
                        <a:pt x="20027" y="4331"/>
                        <a:pt x="19597" y="3726"/>
                        <a:pt x="18842" y="6081"/>
                      </a:cubicBezTo>
                      <a:cubicBezTo>
                        <a:pt x="18087" y="8436"/>
                        <a:pt x="17183" y="8699"/>
                        <a:pt x="16361" y="7863"/>
                      </a:cubicBezTo>
                      <a:cubicBezTo>
                        <a:pt x="15811" y="7304"/>
                        <a:pt x="14559" y="5545"/>
                        <a:pt x="13509" y="4794"/>
                      </a:cubicBezTo>
                      <a:cubicBezTo>
                        <a:pt x="13484" y="4233"/>
                        <a:pt x="13461" y="3419"/>
                        <a:pt x="13525" y="3188"/>
                      </a:cubicBezTo>
                      <a:cubicBezTo>
                        <a:pt x="13624" y="2827"/>
                        <a:pt x="14083" y="885"/>
                        <a:pt x="13884" y="298"/>
                      </a:cubicBezTo>
                      <a:cubicBezTo>
                        <a:pt x="13684" y="-290"/>
                        <a:pt x="13245" y="-154"/>
                        <a:pt x="12487" y="2059"/>
                      </a:cubicBezTo>
                      <a:cubicBezTo>
                        <a:pt x="11728" y="4273"/>
                        <a:pt x="9616" y="7650"/>
                        <a:pt x="8666" y="9061"/>
                      </a:cubicBezTo>
                      <a:cubicBezTo>
                        <a:pt x="8148" y="9831"/>
                        <a:pt x="7039" y="10946"/>
                        <a:pt x="6167" y="11800"/>
                      </a:cubicBezTo>
                      <a:cubicBezTo>
                        <a:pt x="6116" y="11761"/>
                        <a:pt x="6020" y="11660"/>
                        <a:pt x="5992" y="11660"/>
                      </a:cubicBezTo>
                      <a:cubicBezTo>
                        <a:pt x="5791" y="11660"/>
                        <a:pt x="4098" y="14411"/>
                        <a:pt x="954" y="13751"/>
                      </a:cubicBezTo>
                      <a:cubicBezTo>
                        <a:pt x="220" y="13597"/>
                        <a:pt x="-204" y="15650"/>
                        <a:pt x="98" y="16372"/>
                      </a:cubicBezTo>
                      <a:cubicBezTo>
                        <a:pt x="400" y="17093"/>
                        <a:pt x="2867" y="21310"/>
                        <a:pt x="7751" y="20550"/>
                      </a:cubicBezTo>
                      <a:cubicBezTo>
                        <a:pt x="12635" y="19791"/>
                        <a:pt x="16697" y="19297"/>
                        <a:pt x="18140" y="19145"/>
                      </a:cubicBezTo>
                      <a:cubicBezTo>
                        <a:pt x="19583" y="18993"/>
                        <a:pt x="21262" y="18005"/>
                        <a:pt x="21329" y="17626"/>
                      </a:cubicBezTo>
                      <a:cubicBezTo>
                        <a:pt x="21396" y="17245"/>
                        <a:pt x="21178" y="14700"/>
                        <a:pt x="20808" y="1280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pPr algn="ctr" defTabSz="412740" hangingPunct="0"/>
                  <a:endParaRPr lang="nl-NL" sz="2500" kern="0">
                    <a:solidFill>
                      <a:srgbClr val="000000"/>
                    </a:solidFill>
                    <a:latin typeface="Trade Gothic for Nike 365 BdCn"/>
                    <a:sym typeface="Helvetica Light"/>
                  </a:endParaRPr>
                </a:p>
              </p:txBody>
            </p:sp>
            <p:sp>
              <p:nvSpPr>
                <p:cNvPr id="225" name="AutoShape 14">
                  <a:extLst>
                    <a:ext uri="{FF2B5EF4-FFF2-40B4-BE49-F238E27FC236}">
                      <a16:creationId xmlns:a16="http://schemas.microsoft.com/office/drawing/2014/main" id="{2010070B-5ACB-4088-9EC2-E1B6F391B9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304"/>
                  <a:ext cx="856" cy="119"/>
                </a:xfrm>
                <a:custGeom>
                  <a:avLst/>
                  <a:gdLst>
                    <a:gd name="T0" fmla="*/ 21547 w 21567"/>
                    <a:gd name="T1" fmla="*/ 4374 h 21361"/>
                    <a:gd name="T2" fmla="*/ 17378 w 21567"/>
                    <a:gd name="T3" fmla="*/ 9181 h 21361"/>
                    <a:gd name="T4" fmla="*/ 12536 w 21567"/>
                    <a:gd name="T5" fmla="*/ 11104 h 21361"/>
                    <a:gd name="T6" fmla="*/ 7973 w 21567"/>
                    <a:gd name="T7" fmla="*/ 13268 h 21361"/>
                    <a:gd name="T8" fmla="*/ 4762 w 21567"/>
                    <a:gd name="T9" fmla="*/ 12955 h 21361"/>
                    <a:gd name="T10" fmla="*/ 1441 w 21567"/>
                    <a:gd name="T11" fmla="*/ 6295 h 21361"/>
                    <a:gd name="T12" fmla="*/ 0 w 21567"/>
                    <a:gd name="T13" fmla="*/ 0 h 21361"/>
                    <a:gd name="T14" fmla="*/ 1395 w 21567"/>
                    <a:gd name="T15" fmla="*/ 11825 h 21361"/>
                    <a:gd name="T16" fmla="*/ 1495 w 21567"/>
                    <a:gd name="T17" fmla="*/ 9581 h 21361"/>
                    <a:gd name="T18" fmla="*/ 1581 w 21567"/>
                    <a:gd name="T19" fmla="*/ 9721 h 21361"/>
                    <a:gd name="T20" fmla="*/ 1527 w 21567"/>
                    <a:gd name="T21" fmla="*/ 12305 h 21361"/>
                    <a:gd name="T22" fmla="*/ 2230 w 21567"/>
                    <a:gd name="T23" fmla="*/ 14443 h 21361"/>
                    <a:gd name="T24" fmla="*/ 2330 w 21567"/>
                    <a:gd name="T25" fmla="*/ 12197 h 21361"/>
                    <a:gd name="T26" fmla="*/ 2416 w 21567"/>
                    <a:gd name="T27" fmla="*/ 12339 h 21361"/>
                    <a:gd name="T28" fmla="*/ 2364 w 21567"/>
                    <a:gd name="T29" fmla="*/ 14795 h 21361"/>
                    <a:gd name="T30" fmla="*/ 2833 w 21567"/>
                    <a:gd name="T31" fmla="*/ 15912 h 21361"/>
                    <a:gd name="T32" fmla="*/ 3073 w 21567"/>
                    <a:gd name="T33" fmla="*/ 16431 h 21361"/>
                    <a:gd name="T34" fmla="*/ 3180 w 21567"/>
                    <a:gd name="T35" fmla="*/ 14028 h 21361"/>
                    <a:gd name="T36" fmla="*/ 3266 w 21567"/>
                    <a:gd name="T37" fmla="*/ 14171 h 21361"/>
                    <a:gd name="T38" fmla="*/ 3213 w 21567"/>
                    <a:gd name="T39" fmla="*/ 16716 h 21361"/>
                    <a:gd name="T40" fmla="*/ 3923 w 21567"/>
                    <a:gd name="T41" fmla="*/ 18016 h 21361"/>
                    <a:gd name="T42" fmla="*/ 3992 w 21567"/>
                    <a:gd name="T43" fmla="*/ 15489 h 21361"/>
                    <a:gd name="T44" fmla="*/ 4080 w 21567"/>
                    <a:gd name="T45" fmla="*/ 15558 h 21361"/>
                    <a:gd name="T46" fmla="*/ 4068 w 21567"/>
                    <a:gd name="T47" fmla="*/ 18241 h 21361"/>
                    <a:gd name="T48" fmla="*/ 7565 w 21567"/>
                    <a:gd name="T49" fmla="*/ 21038 h 21361"/>
                    <a:gd name="T50" fmla="*/ 15846 w 21567"/>
                    <a:gd name="T51" fmla="*/ 21358 h 21361"/>
                    <a:gd name="T52" fmla="*/ 18769 w 21567"/>
                    <a:gd name="T53" fmla="*/ 20246 h 21361"/>
                    <a:gd name="T54" fmla="*/ 18802 w 21567"/>
                    <a:gd name="T55" fmla="*/ 14599 h 21361"/>
                    <a:gd name="T56" fmla="*/ 18970 w 21567"/>
                    <a:gd name="T57" fmla="*/ 14553 h 21361"/>
                    <a:gd name="T58" fmla="*/ 19060 w 21567"/>
                    <a:gd name="T59" fmla="*/ 19963 h 21361"/>
                    <a:gd name="T60" fmla="*/ 20054 w 21567"/>
                    <a:gd name="T61" fmla="*/ 18623 h 21361"/>
                    <a:gd name="T62" fmla="*/ 20044 w 21567"/>
                    <a:gd name="T63" fmla="*/ 12655 h 21361"/>
                    <a:gd name="T64" fmla="*/ 20211 w 21567"/>
                    <a:gd name="T65" fmla="*/ 12544 h 21361"/>
                    <a:gd name="T66" fmla="*/ 20347 w 21567"/>
                    <a:gd name="T67" fmla="*/ 18092 h 21361"/>
                    <a:gd name="T68" fmla="*/ 21532 w 21567"/>
                    <a:gd name="T69" fmla="*/ 14629 h 21361"/>
                    <a:gd name="T70" fmla="*/ 21547 w 21567"/>
                    <a:gd name="T71" fmla="*/ 4374 h 213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1567" h="21361">
                      <a:moveTo>
                        <a:pt x="21547" y="4374"/>
                      </a:moveTo>
                      <a:cubicBezTo>
                        <a:pt x="20502" y="8338"/>
                        <a:pt x="18130" y="9060"/>
                        <a:pt x="17378" y="9181"/>
                      </a:cubicBezTo>
                      <a:cubicBezTo>
                        <a:pt x="16626" y="9302"/>
                        <a:pt x="13331" y="10803"/>
                        <a:pt x="12536" y="11104"/>
                      </a:cubicBezTo>
                      <a:cubicBezTo>
                        <a:pt x="11742" y="11404"/>
                        <a:pt x="8540" y="13026"/>
                        <a:pt x="7973" y="13268"/>
                      </a:cubicBezTo>
                      <a:cubicBezTo>
                        <a:pt x="7407" y="13508"/>
                        <a:pt x="6207" y="14348"/>
                        <a:pt x="4762" y="12955"/>
                      </a:cubicBezTo>
                      <a:cubicBezTo>
                        <a:pt x="3317" y="11561"/>
                        <a:pt x="2117" y="8220"/>
                        <a:pt x="1441" y="6295"/>
                      </a:cubicBezTo>
                      <a:cubicBezTo>
                        <a:pt x="765" y="4374"/>
                        <a:pt x="0" y="0"/>
                        <a:pt x="0" y="0"/>
                      </a:cubicBezTo>
                      <a:cubicBezTo>
                        <a:pt x="133" y="5403"/>
                        <a:pt x="665" y="9062"/>
                        <a:pt x="1395" y="11825"/>
                      </a:cubicBezTo>
                      <a:lnTo>
                        <a:pt x="1495" y="9581"/>
                      </a:lnTo>
                      <a:lnTo>
                        <a:pt x="1581" y="9721"/>
                      </a:lnTo>
                      <a:lnTo>
                        <a:pt x="1527" y="12305"/>
                      </a:lnTo>
                      <a:cubicBezTo>
                        <a:pt x="1747" y="13082"/>
                        <a:pt x="1982" y="13789"/>
                        <a:pt x="2230" y="14443"/>
                      </a:cubicBezTo>
                      <a:lnTo>
                        <a:pt x="2330" y="12197"/>
                      </a:lnTo>
                      <a:lnTo>
                        <a:pt x="2416" y="12339"/>
                      </a:lnTo>
                      <a:lnTo>
                        <a:pt x="2364" y="14795"/>
                      </a:lnTo>
                      <a:cubicBezTo>
                        <a:pt x="2517" y="15180"/>
                        <a:pt x="2673" y="15554"/>
                        <a:pt x="2833" y="15912"/>
                      </a:cubicBezTo>
                      <a:cubicBezTo>
                        <a:pt x="2913" y="16091"/>
                        <a:pt x="2993" y="16262"/>
                        <a:pt x="3073" y="16431"/>
                      </a:cubicBezTo>
                      <a:lnTo>
                        <a:pt x="3180" y="14028"/>
                      </a:lnTo>
                      <a:lnTo>
                        <a:pt x="3266" y="14171"/>
                      </a:lnTo>
                      <a:lnTo>
                        <a:pt x="3213" y="16716"/>
                      </a:lnTo>
                      <a:cubicBezTo>
                        <a:pt x="3449" y="17195"/>
                        <a:pt x="3685" y="17627"/>
                        <a:pt x="3923" y="18016"/>
                      </a:cubicBezTo>
                      <a:lnTo>
                        <a:pt x="3992" y="15489"/>
                      </a:lnTo>
                      <a:lnTo>
                        <a:pt x="4080" y="15558"/>
                      </a:lnTo>
                      <a:lnTo>
                        <a:pt x="4068" y="18241"/>
                      </a:lnTo>
                      <a:cubicBezTo>
                        <a:pt x="5097" y="19829"/>
                        <a:pt x="6185" y="20639"/>
                        <a:pt x="7565" y="21038"/>
                      </a:cubicBezTo>
                      <a:cubicBezTo>
                        <a:pt x="9503" y="21600"/>
                        <a:pt x="11508" y="21198"/>
                        <a:pt x="15846" y="21358"/>
                      </a:cubicBezTo>
                      <a:cubicBezTo>
                        <a:pt x="17039" y="21403"/>
                        <a:pt x="18000" y="20941"/>
                        <a:pt x="18769" y="20246"/>
                      </a:cubicBezTo>
                      <a:lnTo>
                        <a:pt x="18802" y="14599"/>
                      </a:lnTo>
                      <a:lnTo>
                        <a:pt x="18970" y="14553"/>
                      </a:lnTo>
                      <a:lnTo>
                        <a:pt x="19060" y="19963"/>
                      </a:lnTo>
                      <a:cubicBezTo>
                        <a:pt x="19443" y="19561"/>
                        <a:pt x="19772" y="19101"/>
                        <a:pt x="20054" y="18623"/>
                      </a:cubicBezTo>
                      <a:lnTo>
                        <a:pt x="20044" y="12655"/>
                      </a:lnTo>
                      <a:lnTo>
                        <a:pt x="20211" y="12544"/>
                      </a:lnTo>
                      <a:lnTo>
                        <a:pt x="20347" y="18092"/>
                      </a:lnTo>
                      <a:cubicBezTo>
                        <a:pt x="21175" y="16476"/>
                        <a:pt x="21499" y="14826"/>
                        <a:pt x="21532" y="14629"/>
                      </a:cubicBezTo>
                      <a:cubicBezTo>
                        <a:pt x="21600" y="14229"/>
                        <a:pt x="21547" y="4374"/>
                        <a:pt x="21547" y="437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pPr algn="ctr" defTabSz="412740" hangingPunct="0"/>
                  <a:endParaRPr lang="nl-NL" sz="2500" kern="0">
                    <a:solidFill>
                      <a:srgbClr val="000000"/>
                    </a:solidFill>
                    <a:latin typeface="Trade Gothic for Nike 365 BdCn"/>
                    <a:sym typeface="Helvetica Light"/>
                  </a:endParaRPr>
                </a:p>
              </p:txBody>
            </p:sp>
          </p:grp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F5DDF6CF-6966-488C-9E07-9832D618AD37}"/>
                  </a:ext>
                </a:extLst>
              </p:cNvPr>
              <p:cNvSpPr/>
              <p:nvPr/>
            </p:nvSpPr>
            <p:spPr>
              <a:xfrm>
                <a:off x="3609976" y="2378869"/>
                <a:ext cx="319088" cy="109537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7733" tIns="67733" rIns="67733" bIns="67733" numCol="1" spcCol="38100" rtlCol="0" anchor="ctr">
                <a:noAutofit/>
              </a:bodyPr>
              <a:lstStyle/>
              <a:p>
                <a:pPr defTabSz="1100639" hangingPunct="0"/>
                <a:endParaRPr lang="en-US" sz="1467" kern="0" dirty="0">
                  <a:solidFill>
                    <a:srgbClr val="FFFFFF"/>
                  </a:solidFill>
                  <a:latin typeface="Trade Gothic for Nike 365 BdCn"/>
                  <a:sym typeface="Helvetica Light"/>
                </a:endParaRPr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8AAE5F3E-39A1-40C3-A879-9B303B3593E8}"/>
                  </a:ext>
                </a:extLst>
              </p:cNvPr>
              <p:cNvSpPr/>
              <p:nvPr/>
            </p:nvSpPr>
            <p:spPr>
              <a:xfrm>
                <a:off x="3848589" y="2452140"/>
                <a:ext cx="61913" cy="45719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7733" tIns="67733" rIns="67733" bIns="67733" numCol="1" spcCol="38100" rtlCol="0" anchor="ctr">
                <a:noAutofit/>
              </a:bodyPr>
              <a:lstStyle/>
              <a:p>
                <a:pPr defTabSz="1100639" hangingPunct="0"/>
                <a:endParaRPr lang="en-US" sz="1467" kern="0" dirty="0">
                  <a:solidFill>
                    <a:srgbClr val="FFFFFF"/>
                  </a:solidFill>
                  <a:latin typeface="Trade Gothic for Nike 365 BdCn"/>
                  <a:sym typeface="Helvetica Light"/>
                </a:endParaRPr>
              </a:p>
            </p:txBody>
          </p:sp>
        </p:grp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A5993CAD-44D8-440B-BF60-A7DD9347ADB9}"/>
              </a:ext>
            </a:extLst>
          </p:cNvPr>
          <p:cNvSpPr txBox="1"/>
          <p:nvPr/>
        </p:nvSpPr>
        <p:spPr>
          <a:xfrm rot="19489759">
            <a:off x="10895078" y="2191393"/>
            <a:ext cx="758172" cy="3177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lvl="0" algn="ctr" defTabSz="815350">
              <a:spcBef>
                <a:spcPts val="600"/>
              </a:spcBef>
              <a:spcAft>
                <a:spcPts val="600"/>
              </a:spcAft>
              <a:defRPr kern="0">
                <a:solidFill>
                  <a:schemeClr val="bg1">
                    <a:lumMod val="50000"/>
                  </a:schemeClr>
                </a:solidFill>
                <a:latin typeface="Trade Gothic for Nike 365 BdCn"/>
                <a:ea typeface="Microsoft YaHei"/>
              </a:defRPr>
            </a:lvl1pPr>
          </a:lstStyle>
          <a:p>
            <a:pPr marL="0" marR="0" lvl="0" indent="0" algn="l" defTabSz="815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rgbClr val="27AAE1"/>
                </a:solidFill>
              </a:rPr>
              <a:t>Brand Recognition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27AAE1"/>
              </a:solidFill>
              <a:effectLst/>
              <a:uLnTx/>
              <a:uFillTx/>
              <a:latin typeface="Trade Gothic for Nike 365 BdCn"/>
              <a:ea typeface="Microsoft YaHei"/>
              <a:cs typeface="+mn-cs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E26B3243-2E8C-4B53-A4ED-6808DD127519}"/>
              </a:ext>
            </a:extLst>
          </p:cNvPr>
          <p:cNvSpPr txBox="1"/>
          <p:nvPr/>
        </p:nvSpPr>
        <p:spPr>
          <a:xfrm rot="18081311">
            <a:off x="10499779" y="2075806"/>
            <a:ext cx="701106" cy="29181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lvl="0" algn="ctr" defTabSz="815350">
              <a:spcBef>
                <a:spcPts val="600"/>
              </a:spcBef>
              <a:spcAft>
                <a:spcPts val="600"/>
              </a:spcAft>
              <a:defRPr kern="0">
                <a:solidFill>
                  <a:schemeClr val="bg1">
                    <a:lumMod val="50000"/>
                  </a:schemeClr>
                </a:solidFill>
                <a:latin typeface="Trade Gothic for Nike 365 BdCn"/>
                <a:ea typeface="Microsoft YaHei"/>
              </a:defRPr>
            </a:lvl1pPr>
          </a:lstStyle>
          <a:p>
            <a:pPr marL="0" marR="0" lvl="0" indent="0" algn="ctr" defTabSz="815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27AAE1"/>
                </a:solidFill>
                <a:effectLst/>
                <a:uLnTx/>
                <a:uFillTx/>
                <a:latin typeface="Trade Gothic for Nike 365 BdCn"/>
                <a:ea typeface="Microsoft YaHei"/>
                <a:cs typeface="+mn-cs"/>
              </a:rPr>
              <a:t>Celebrities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2D49773D-EDA3-4FBB-8E9C-D2B7BED5ED14}"/>
              </a:ext>
            </a:extLst>
          </p:cNvPr>
          <p:cNvSpPr txBox="1"/>
          <p:nvPr/>
        </p:nvSpPr>
        <p:spPr>
          <a:xfrm rot="21022242">
            <a:off x="10997980" y="2711767"/>
            <a:ext cx="718374" cy="26201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815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27AAE1"/>
                </a:solidFill>
                <a:effectLst/>
                <a:uLnTx/>
                <a:uFillTx/>
                <a:latin typeface="Trade Gothic for Nike 365 BdCn"/>
                <a:ea typeface="Microsoft YaHei"/>
                <a:cs typeface="+mn-cs"/>
              </a:rPr>
              <a:t>Color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3B83F1F-FD59-4A22-BED9-99A866A2EDE4}"/>
              </a:ext>
            </a:extLst>
          </p:cNvPr>
          <p:cNvSpPr txBox="1"/>
          <p:nvPr/>
        </p:nvSpPr>
        <p:spPr>
          <a:xfrm rot="2708787">
            <a:off x="9147915" y="2244325"/>
            <a:ext cx="718834" cy="2981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lvl="0" algn="ctr" defTabSz="815350">
              <a:spcBef>
                <a:spcPts val="600"/>
              </a:spcBef>
              <a:spcAft>
                <a:spcPts val="600"/>
              </a:spcAft>
              <a:defRPr kumimoji="0" sz="1100" b="0" i="0" u="none" strike="noStrike" kern="0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de Gothic for Nike 365 BdCn"/>
                <a:ea typeface="Microsoft YaHei"/>
              </a:defRPr>
            </a:lvl1pPr>
          </a:lstStyle>
          <a:p>
            <a:pPr marL="0" marR="0" lvl="0" indent="0" algn="ctr" defTabSz="815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27AAE1"/>
                </a:solidFill>
                <a:effectLst/>
                <a:uLnTx/>
                <a:uFillTx/>
                <a:latin typeface="Trade Gothic for Nike 365 BdCn"/>
                <a:ea typeface="Microsoft YaHei"/>
                <a:cs typeface="+mn-cs"/>
              </a:rPr>
              <a:t>Breathability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35734DD3-73AA-4541-B78C-736D80A1A80A}"/>
              </a:ext>
            </a:extLst>
          </p:cNvPr>
          <p:cNvSpPr txBox="1"/>
          <p:nvPr/>
        </p:nvSpPr>
        <p:spPr>
          <a:xfrm rot="16903937">
            <a:off x="10184543" y="1969011"/>
            <a:ext cx="701106" cy="29181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lvl="0" algn="ctr" defTabSz="815350">
              <a:spcBef>
                <a:spcPts val="600"/>
              </a:spcBef>
              <a:spcAft>
                <a:spcPts val="600"/>
              </a:spcAft>
              <a:defRPr kumimoji="0" b="0" i="0" u="none" strike="noStrike" kern="0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de Gothic for Nike 365 BdCn"/>
                <a:ea typeface="Microsoft YaHei"/>
              </a:defRPr>
            </a:lvl1pPr>
          </a:lstStyle>
          <a:p>
            <a:pPr marL="0" marR="0" lvl="0" indent="0" algn="ctr" defTabSz="815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27AAE1"/>
                </a:solidFill>
                <a:effectLst/>
                <a:uLnTx/>
                <a:uFillTx/>
                <a:latin typeface="Trade Gothic for Nike 365 BdCn"/>
                <a:ea typeface="Microsoft YaHei"/>
                <a:cs typeface="+mn-cs"/>
              </a:rPr>
              <a:t>Co-Brand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D769F8DF-F012-43DC-ACD0-C28601B19C65}"/>
              </a:ext>
            </a:extLst>
          </p:cNvPr>
          <p:cNvSpPr txBox="1"/>
          <p:nvPr/>
        </p:nvSpPr>
        <p:spPr>
          <a:xfrm>
            <a:off x="11081195" y="2934799"/>
            <a:ext cx="718374" cy="28480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lvl="0" algn="ctr" defTabSz="815350">
              <a:spcBef>
                <a:spcPts val="600"/>
              </a:spcBef>
              <a:spcAft>
                <a:spcPts val="600"/>
              </a:spcAft>
              <a:defRPr kumimoji="0" b="0" i="0" u="none" strike="noStrike" kern="0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de Gothic for Nike 365 BdCn"/>
                <a:ea typeface="Microsoft YaHei"/>
              </a:defRPr>
            </a:lvl1pPr>
          </a:lstStyle>
          <a:p>
            <a:pPr marL="0" marR="0" lvl="0" indent="0" algn="ctr" defTabSz="815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27AAE1"/>
                </a:solidFill>
                <a:effectLst/>
                <a:uLnTx/>
                <a:uFillTx/>
                <a:latin typeface="Trade Gothic for Nike 365 BdCn"/>
                <a:ea typeface="Microsoft YaHei"/>
                <a:cs typeface="+mn-cs"/>
              </a:rPr>
              <a:t>Graphic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B7C2A058-2463-432E-8BDF-D20666D555DE}"/>
              </a:ext>
            </a:extLst>
          </p:cNvPr>
          <p:cNvSpPr txBox="1"/>
          <p:nvPr/>
        </p:nvSpPr>
        <p:spPr>
          <a:xfrm rot="622609">
            <a:off x="11029746" y="3184730"/>
            <a:ext cx="718374" cy="28480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lvl="0" algn="ctr" defTabSz="815350">
              <a:spcBef>
                <a:spcPts val="600"/>
              </a:spcBef>
              <a:spcAft>
                <a:spcPts val="600"/>
              </a:spcAft>
              <a:defRPr kumimoji="0" b="0" i="0" u="none" strike="noStrike" kern="0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de Gothic for Nike 365 BdCn"/>
                <a:ea typeface="Microsoft YaHei"/>
              </a:defRPr>
            </a:lvl1pPr>
          </a:lstStyle>
          <a:p>
            <a:pPr marL="0" marR="0" lvl="0" indent="0" algn="ctr" defTabSz="815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rgbClr val="27AAE1"/>
                </a:solidFill>
              </a:rPr>
              <a:t>Shape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27AAE1"/>
              </a:solidFill>
              <a:effectLst/>
              <a:uLnTx/>
              <a:uFillTx/>
              <a:latin typeface="Trade Gothic for Nike 365 BdCn"/>
              <a:ea typeface="Microsoft YaHei"/>
              <a:cs typeface="+mn-cs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B3CF6E89-A7A8-49BC-AE3D-64F4C4FCEABA}"/>
              </a:ext>
            </a:extLst>
          </p:cNvPr>
          <p:cNvSpPr txBox="1"/>
          <p:nvPr/>
        </p:nvSpPr>
        <p:spPr>
          <a:xfrm rot="16200000">
            <a:off x="9731263" y="4039635"/>
            <a:ext cx="701106" cy="29181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lvl="0" algn="ctr" defTabSz="815350">
              <a:spcBef>
                <a:spcPts val="600"/>
              </a:spcBef>
              <a:spcAft>
                <a:spcPts val="600"/>
              </a:spcAft>
              <a:defRPr kumimoji="0" b="0" i="0" u="none" strike="noStrike" kern="0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de Gothic for Nike 365 BdCn"/>
                <a:ea typeface="Microsoft YaHei"/>
              </a:defRPr>
            </a:lvl1pPr>
          </a:lstStyle>
          <a:p>
            <a:pPr marL="0" marR="0" lvl="0" indent="0" algn="ctr" defTabSz="815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27AAE1"/>
                </a:solidFill>
                <a:effectLst/>
                <a:uLnTx/>
                <a:uFillTx/>
                <a:latin typeface="Trade Gothic for Nike 365 BdCn"/>
                <a:ea typeface="Microsoft YaHei"/>
                <a:cs typeface="+mn-cs"/>
              </a:rPr>
              <a:t>Stability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1A7A7C81-06A0-4BA1-8B23-C10908D07F74}"/>
              </a:ext>
            </a:extLst>
          </p:cNvPr>
          <p:cNvSpPr txBox="1"/>
          <p:nvPr/>
        </p:nvSpPr>
        <p:spPr>
          <a:xfrm rot="4940762">
            <a:off x="9742335" y="2000131"/>
            <a:ext cx="701555" cy="29181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lvl="0" algn="ctr" defTabSz="815350">
              <a:spcBef>
                <a:spcPts val="600"/>
              </a:spcBef>
              <a:spcAft>
                <a:spcPts val="600"/>
              </a:spcAft>
              <a:defRPr kumimoji="0" b="0" i="0" u="none" strike="noStrike" kern="0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de Gothic for Nike 365 BdCn"/>
                <a:ea typeface="Microsoft YaHei"/>
              </a:defRPr>
            </a:lvl1pPr>
          </a:lstStyle>
          <a:p>
            <a:pPr marL="0" marR="0" lvl="0" indent="0" algn="ctr" defTabSz="815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27AAE1"/>
                </a:solidFill>
                <a:effectLst/>
                <a:uLnTx/>
                <a:uFillTx/>
                <a:latin typeface="Trade Gothic for Nike 365 BdCn"/>
                <a:ea typeface="Microsoft YaHei"/>
                <a:cs typeface="+mn-cs"/>
              </a:rPr>
              <a:t>S</a:t>
            </a: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srgbClr val="27AAE1"/>
                </a:solidFill>
                <a:effectLst/>
                <a:uLnTx/>
                <a:uFillTx/>
                <a:latin typeface="Trade Gothic for Nike 365 BdCn"/>
                <a:ea typeface="Microsoft YaHei"/>
                <a:cs typeface="+mn-cs"/>
              </a:rPr>
              <a:t>oftness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27AAE1"/>
              </a:solidFill>
              <a:effectLst/>
              <a:uLnTx/>
              <a:uFillTx/>
              <a:latin typeface="Trade Gothic for Nike 365 BdCn"/>
              <a:ea typeface="Microsoft YaHei"/>
              <a:cs typeface="+mn-cs"/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B4DF170D-1E8D-4AB8-81A1-63B6CDA17751}"/>
              </a:ext>
            </a:extLst>
          </p:cNvPr>
          <p:cNvSpPr txBox="1"/>
          <p:nvPr/>
        </p:nvSpPr>
        <p:spPr>
          <a:xfrm rot="3857871">
            <a:off x="9440467" y="2090575"/>
            <a:ext cx="718834" cy="28480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lvl="0" algn="ctr" defTabSz="815350">
              <a:spcBef>
                <a:spcPts val="600"/>
              </a:spcBef>
              <a:spcAft>
                <a:spcPts val="600"/>
              </a:spcAft>
              <a:defRPr kumimoji="0" b="0" i="0" u="none" strike="noStrike" kern="0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de Gothic for Nike 365 BdCn"/>
                <a:ea typeface="Microsoft YaHei"/>
              </a:defRPr>
            </a:lvl1pPr>
          </a:lstStyle>
          <a:p>
            <a:pPr marL="0" marR="0" lvl="0" indent="0" algn="ctr" defTabSz="815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27AAE1"/>
                </a:solidFill>
                <a:effectLst/>
                <a:uLnTx/>
                <a:uFillTx/>
                <a:latin typeface="Trade Gothic for Nike 365 BdCn"/>
                <a:ea typeface="Microsoft YaHei"/>
                <a:cs typeface="+mn-cs"/>
              </a:rPr>
              <a:t>Lightness</a:t>
            </a:r>
          </a:p>
        </p:txBody>
      </p: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DE05119F-2A1A-45EB-B9E6-8133F4618866}"/>
              </a:ext>
            </a:extLst>
          </p:cNvPr>
          <p:cNvCxnSpPr>
            <a:cxnSpLocks/>
          </p:cNvCxnSpPr>
          <p:nvPr/>
        </p:nvCxnSpPr>
        <p:spPr>
          <a:xfrm>
            <a:off x="8836090" y="3216525"/>
            <a:ext cx="705098" cy="0"/>
          </a:xfrm>
          <a:prstGeom prst="line">
            <a:avLst/>
          </a:prstGeom>
          <a:ln w="19050">
            <a:solidFill>
              <a:srgbClr val="68C5E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D3F653FA-9FBD-401C-8340-D298D924E1F0}"/>
              </a:ext>
            </a:extLst>
          </p:cNvPr>
          <p:cNvCxnSpPr>
            <a:cxnSpLocks/>
          </p:cNvCxnSpPr>
          <p:nvPr/>
        </p:nvCxnSpPr>
        <p:spPr>
          <a:xfrm>
            <a:off x="9032033" y="2402629"/>
            <a:ext cx="606489" cy="373226"/>
          </a:xfrm>
          <a:prstGeom prst="line">
            <a:avLst/>
          </a:prstGeom>
          <a:ln w="19050">
            <a:solidFill>
              <a:srgbClr val="68C5E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3BF04DF6-D377-44A2-A2BA-105245FA80E5}"/>
              </a:ext>
            </a:extLst>
          </p:cNvPr>
          <p:cNvCxnSpPr>
            <a:cxnSpLocks/>
          </p:cNvCxnSpPr>
          <p:nvPr/>
        </p:nvCxnSpPr>
        <p:spPr>
          <a:xfrm flipV="1">
            <a:off x="11018510" y="2528932"/>
            <a:ext cx="605456" cy="307347"/>
          </a:xfrm>
          <a:prstGeom prst="line">
            <a:avLst/>
          </a:prstGeom>
          <a:ln w="19050">
            <a:solidFill>
              <a:srgbClr val="68C5E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295B5C65-5394-4D7F-B1E5-52D83C7139F7}"/>
              </a:ext>
            </a:extLst>
          </p:cNvPr>
          <p:cNvCxnSpPr>
            <a:cxnSpLocks/>
          </p:cNvCxnSpPr>
          <p:nvPr/>
        </p:nvCxnSpPr>
        <p:spPr>
          <a:xfrm>
            <a:off x="11047445" y="3428997"/>
            <a:ext cx="671804" cy="167951"/>
          </a:xfrm>
          <a:prstGeom prst="line">
            <a:avLst/>
          </a:prstGeom>
          <a:ln w="19050">
            <a:solidFill>
              <a:srgbClr val="68C5E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392BCEC9-F4C5-464B-BC2E-89B1894237CD}"/>
              </a:ext>
            </a:extLst>
          </p:cNvPr>
          <p:cNvCxnSpPr>
            <a:cxnSpLocks/>
          </p:cNvCxnSpPr>
          <p:nvPr/>
        </p:nvCxnSpPr>
        <p:spPr>
          <a:xfrm flipV="1">
            <a:off x="10260858" y="1864460"/>
            <a:ext cx="0" cy="556831"/>
          </a:xfrm>
          <a:prstGeom prst="line">
            <a:avLst/>
          </a:prstGeom>
          <a:ln w="19050">
            <a:solidFill>
              <a:srgbClr val="68C5E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Rectangle 294">
            <a:extLst>
              <a:ext uri="{FF2B5EF4-FFF2-40B4-BE49-F238E27FC236}">
                <a16:creationId xmlns:a16="http://schemas.microsoft.com/office/drawing/2014/main" id="{F9870DB5-3FF8-4CCA-BC29-24AA0C9A260B}"/>
              </a:ext>
            </a:extLst>
          </p:cNvPr>
          <p:cNvSpPr/>
          <p:nvPr/>
        </p:nvSpPr>
        <p:spPr>
          <a:xfrm rot="2363083">
            <a:off x="9444349" y="3499538"/>
            <a:ext cx="913110" cy="1743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prstTxWarp prst="textArchDown">
              <a:avLst>
                <a:gd name="adj" fmla="val 644632"/>
              </a:avLst>
            </a:prstTxWarp>
            <a:noAutofit/>
          </a:bodyPr>
          <a:lstStyle/>
          <a:p>
            <a:pPr algn="ctr" defTabSz="1100639" hangingPunct="0"/>
            <a:r>
              <a:rPr lang="en-US" sz="900" kern="0" dirty="0">
                <a:latin typeface="Trade Gothic for Nike 365 BdCn"/>
                <a:sym typeface="Helvetica Light"/>
              </a:rPr>
              <a:t>FUNCTIONALITY</a:t>
            </a: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24E42B23-CF13-459F-B7DE-48F61058EED2}"/>
              </a:ext>
            </a:extLst>
          </p:cNvPr>
          <p:cNvSpPr/>
          <p:nvPr/>
        </p:nvSpPr>
        <p:spPr>
          <a:xfrm rot="16200000">
            <a:off x="10251378" y="2869294"/>
            <a:ext cx="891161" cy="5886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prstTxWarp prst="textArchDown">
              <a:avLst>
                <a:gd name="adj" fmla="val 644632"/>
              </a:avLst>
            </a:prstTxWarp>
            <a:noAutofit/>
          </a:bodyPr>
          <a:lstStyle/>
          <a:p>
            <a:pPr algn="ctr" defTabSz="1100639" hangingPunct="0"/>
            <a:r>
              <a:rPr lang="en-US" sz="900" kern="0" dirty="0">
                <a:latin typeface="Trade Gothic for Nike 365 BdCn"/>
                <a:sym typeface="Helvetica Light"/>
              </a:rPr>
              <a:t>DESIGN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8B4CA71B-CC70-4F43-AD7B-8C09FA456300}"/>
              </a:ext>
            </a:extLst>
          </p:cNvPr>
          <p:cNvSpPr/>
          <p:nvPr/>
        </p:nvSpPr>
        <p:spPr>
          <a:xfrm rot="6065740">
            <a:off x="9443804" y="2888968"/>
            <a:ext cx="644187" cy="2660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prstTxWarp prst="textArchDown">
              <a:avLst>
                <a:gd name="adj" fmla="val 644632"/>
              </a:avLst>
            </a:prstTxWarp>
            <a:noAutofit/>
          </a:bodyPr>
          <a:lstStyle/>
          <a:p>
            <a:pPr algn="ctr" defTabSz="1100639" hangingPunct="0"/>
            <a:r>
              <a:rPr lang="en-US" altLang="zh-CN" sz="900" kern="0" dirty="0">
                <a:latin typeface="Trade Gothic for Nike 365 BdCn"/>
                <a:sym typeface="Helvetica Light"/>
              </a:rPr>
              <a:t>PRICE</a:t>
            </a:r>
            <a:endParaRPr lang="en-US" sz="900" kern="0" dirty="0">
              <a:latin typeface="Trade Gothic for Nike 365 BdCn"/>
              <a:sym typeface="Helvetica Light"/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CDF20FDA-BA5E-4FD7-B281-7325730DCBBA}"/>
              </a:ext>
            </a:extLst>
          </p:cNvPr>
          <p:cNvSpPr/>
          <p:nvPr/>
        </p:nvSpPr>
        <p:spPr>
          <a:xfrm rot="13873212">
            <a:off x="9881389" y="2525608"/>
            <a:ext cx="337136" cy="5172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prstTxWarp prst="textCircle">
              <a:avLst>
                <a:gd name="adj" fmla="val 18807100"/>
              </a:avLst>
            </a:prstTxWarp>
            <a:noAutofit/>
          </a:bodyPr>
          <a:lstStyle/>
          <a:p>
            <a:pPr algn="ctr" defTabSz="825500"/>
            <a:r>
              <a:rPr lang="en-US" sz="900" dirty="0"/>
              <a:t>COMFORT</a:t>
            </a: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D484C6C5-7A7F-49CA-B9B6-237FA2068A20}"/>
              </a:ext>
            </a:extLst>
          </p:cNvPr>
          <p:cNvSpPr/>
          <p:nvPr/>
        </p:nvSpPr>
        <p:spPr>
          <a:xfrm rot="18383334">
            <a:off x="10141854" y="2474670"/>
            <a:ext cx="663955" cy="888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prstTxWarp prst="textCircle">
              <a:avLst>
                <a:gd name="adj" fmla="val 14165859"/>
              </a:avLst>
            </a:prstTxWarp>
            <a:noAutofit/>
          </a:bodyPr>
          <a:lstStyle/>
          <a:p>
            <a:pPr algn="ctr" defTabSz="825500"/>
            <a:r>
              <a:rPr lang="en-US" sz="900" dirty="0"/>
              <a:t>IDENTIFICATION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EB1D90E7-33CF-44FF-B840-C940FD39B8B8}"/>
              </a:ext>
            </a:extLst>
          </p:cNvPr>
          <p:cNvSpPr txBox="1"/>
          <p:nvPr/>
        </p:nvSpPr>
        <p:spPr>
          <a:xfrm rot="244650">
            <a:off x="8775115" y="2775954"/>
            <a:ext cx="718374" cy="28480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815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kern="0" dirty="0">
                <a:solidFill>
                  <a:srgbClr val="27AAE1"/>
                </a:solidFill>
                <a:latin typeface="Trade Gothic for Nike 365 BdCn"/>
                <a:ea typeface="Microsoft YaHei"/>
              </a:rPr>
              <a:t>Cost Effectiveness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27AAE1"/>
              </a:solidFill>
              <a:effectLst/>
              <a:uLnTx/>
              <a:uFillTx/>
              <a:latin typeface="Trade Gothic for Nike 365 BdCn"/>
              <a:ea typeface="Microsoft YaHei"/>
              <a:cs typeface="+mn-cs"/>
            </a:endParaRP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496F9882-EDCE-4119-826D-B245F72FDAA0}"/>
              </a:ext>
            </a:extLst>
          </p:cNvPr>
          <p:cNvCxnSpPr>
            <a:cxnSpLocks/>
            <a:endCxn id="185" idx="4"/>
          </p:cNvCxnSpPr>
          <p:nvPr/>
        </p:nvCxnSpPr>
        <p:spPr>
          <a:xfrm flipV="1">
            <a:off x="10314228" y="3933631"/>
            <a:ext cx="0" cy="605709"/>
          </a:xfrm>
          <a:prstGeom prst="line">
            <a:avLst/>
          </a:prstGeom>
          <a:ln w="19050">
            <a:solidFill>
              <a:srgbClr val="68C5E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392B730C-F431-4927-AACD-0670CB27C505}"/>
              </a:ext>
            </a:extLst>
          </p:cNvPr>
          <p:cNvSpPr txBox="1"/>
          <p:nvPr/>
        </p:nvSpPr>
        <p:spPr>
          <a:xfrm rot="18945878">
            <a:off x="8998103" y="3750447"/>
            <a:ext cx="718374" cy="28480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lvl="0" algn="ctr" defTabSz="815350">
              <a:spcBef>
                <a:spcPts val="600"/>
              </a:spcBef>
              <a:spcAft>
                <a:spcPts val="600"/>
              </a:spcAft>
              <a:defRPr kumimoji="0" b="0" i="0" u="none" strike="noStrike" kern="0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de Gothic for Nike 365 BdCn"/>
                <a:ea typeface="Microsoft YaHei"/>
              </a:defRPr>
            </a:lvl1pPr>
          </a:lstStyle>
          <a:p>
            <a:pPr marL="0" marR="0" lvl="0" indent="0" algn="ctr" defTabSz="815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srgbClr val="27AAE1"/>
                </a:solidFill>
                <a:effectLst/>
                <a:uLnTx/>
                <a:uFillTx/>
                <a:latin typeface="Trade Gothic for Nike 365 BdCn"/>
                <a:ea typeface="Microsoft YaHei"/>
                <a:cs typeface="+mn-cs"/>
              </a:rPr>
              <a:t>Containment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27AAE1"/>
              </a:solidFill>
              <a:effectLst/>
              <a:uLnTx/>
              <a:uFillTx/>
              <a:latin typeface="Trade Gothic for Nike 365 BdCn"/>
              <a:ea typeface="Microsoft YaHei"/>
              <a:cs typeface="+mn-cs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49539CF9-E2B9-40F2-B84D-2BEE49B98553}"/>
              </a:ext>
            </a:extLst>
          </p:cNvPr>
          <p:cNvSpPr txBox="1"/>
          <p:nvPr/>
        </p:nvSpPr>
        <p:spPr>
          <a:xfrm rot="20475717">
            <a:off x="8877923" y="3275036"/>
            <a:ext cx="701108" cy="29181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lvl="0" algn="ctr" defTabSz="815350">
              <a:spcBef>
                <a:spcPts val="600"/>
              </a:spcBef>
              <a:spcAft>
                <a:spcPts val="600"/>
              </a:spcAft>
              <a:defRPr kumimoji="0" b="0" i="0" u="none" strike="noStrike" kern="0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de Gothic for Nike 365 BdCn"/>
                <a:ea typeface="Microsoft YaHei"/>
              </a:defRPr>
            </a:lvl1pPr>
          </a:lstStyle>
          <a:p>
            <a:pPr marL="0" marR="0" lvl="0" indent="0" algn="ctr" defTabSz="815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27AAE1"/>
                </a:solidFill>
                <a:effectLst/>
                <a:uLnTx/>
                <a:uFillTx/>
                <a:latin typeface="Trade Gothic for Nike 365 BdCn"/>
                <a:ea typeface="Microsoft YaHei"/>
                <a:cs typeface="+mn-cs"/>
              </a:rPr>
              <a:t>Cushion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583F5E02-4E75-4E54-A343-42A0D6BDFBCF}"/>
              </a:ext>
            </a:extLst>
          </p:cNvPr>
          <p:cNvSpPr txBox="1"/>
          <p:nvPr/>
        </p:nvSpPr>
        <p:spPr>
          <a:xfrm rot="19859723">
            <a:off x="8920218" y="3493367"/>
            <a:ext cx="718374" cy="28480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lvl="0" algn="ctr" defTabSz="815350">
              <a:spcBef>
                <a:spcPts val="600"/>
              </a:spcBef>
              <a:spcAft>
                <a:spcPts val="600"/>
              </a:spcAft>
              <a:defRPr kumimoji="0" b="0" i="0" u="none" strike="noStrike" kern="0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de Gothic for Nike 365 BdCn"/>
                <a:ea typeface="Microsoft YaHei"/>
              </a:defRPr>
            </a:lvl1pPr>
          </a:lstStyle>
          <a:p>
            <a:pPr marL="0" marR="0" lvl="0" indent="0" algn="ctr" defTabSz="815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rgbClr val="27AAE1"/>
                </a:solidFill>
              </a:rPr>
              <a:t>Rebound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27AAE1"/>
              </a:solidFill>
              <a:effectLst/>
              <a:uLnTx/>
              <a:uFillTx/>
              <a:latin typeface="Trade Gothic for Nike 365 BdCn"/>
              <a:ea typeface="Microsoft YaHei"/>
              <a:cs typeface="+mn-cs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3462ED59-0B69-450E-AA69-0B4317FA2A99}"/>
              </a:ext>
            </a:extLst>
          </p:cNvPr>
          <p:cNvSpPr txBox="1"/>
          <p:nvPr/>
        </p:nvSpPr>
        <p:spPr>
          <a:xfrm rot="18315471">
            <a:off x="9179658" y="3919114"/>
            <a:ext cx="718373" cy="28480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lvl="0" algn="ctr" defTabSz="815350">
              <a:spcBef>
                <a:spcPts val="600"/>
              </a:spcBef>
              <a:spcAft>
                <a:spcPts val="600"/>
              </a:spcAft>
              <a:defRPr kumimoji="0" b="0" i="0" u="none" strike="noStrike" kern="0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de Gothic for Nike 365 BdCn"/>
                <a:ea typeface="Microsoft YaHei"/>
              </a:defRPr>
            </a:lvl1pPr>
          </a:lstStyle>
          <a:p>
            <a:pPr marL="0" marR="0" lvl="0" indent="0" algn="ctr" defTabSz="815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27AAE1"/>
                </a:solidFill>
                <a:effectLst/>
                <a:uLnTx/>
                <a:uFillTx/>
                <a:latin typeface="Trade Gothic for Nike 365 BdCn"/>
                <a:ea typeface="Microsoft YaHei"/>
                <a:cs typeface="+mn-cs"/>
              </a:rPr>
              <a:t>Lightweight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E800BBEC-6730-45F6-B305-9325A1BC3EEE}"/>
              </a:ext>
            </a:extLst>
          </p:cNvPr>
          <p:cNvSpPr txBox="1"/>
          <p:nvPr/>
        </p:nvSpPr>
        <p:spPr>
          <a:xfrm rot="17614603">
            <a:off x="9556039" y="3974342"/>
            <a:ext cx="523884" cy="30550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815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27AAE1"/>
                </a:solidFill>
                <a:effectLst/>
                <a:uLnTx/>
                <a:uFillTx/>
                <a:latin typeface="Trade Gothic for Nike 365 BdCn"/>
                <a:ea typeface="Microsoft YaHei"/>
                <a:cs typeface="+mn-cs"/>
              </a:rPr>
              <a:t>Support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02468CC4-FBE2-48BF-9707-0D71FDF5CA1E}"/>
              </a:ext>
            </a:extLst>
          </p:cNvPr>
          <p:cNvSpPr txBox="1"/>
          <p:nvPr/>
        </p:nvSpPr>
        <p:spPr>
          <a:xfrm rot="1060893">
            <a:off x="11021867" y="3582812"/>
            <a:ext cx="589354" cy="15010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lvl="0" algn="ctr" defTabSz="815350">
              <a:spcBef>
                <a:spcPts val="600"/>
              </a:spcBef>
              <a:spcAft>
                <a:spcPts val="600"/>
              </a:spcAft>
              <a:defRPr kumimoji="0" b="0" i="0" u="none" strike="noStrike" kern="0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de Gothic for Nike 365 BdCn"/>
                <a:ea typeface="Microsoft YaHei"/>
              </a:defRPr>
            </a:lvl1pPr>
          </a:lstStyle>
          <a:p>
            <a:pPr marL="0" marR="0" lvl="0" indent="0" algn="ctr" defTabSz="815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27AAE1"/>
                </a:solidFill>
                <a:effectLst/>
                <a:uLnTx/>
                <a:uFillTx/>
                <a:latin typeface="Trade Gothic for Nike 365 BdCn"/>
                <a:ea typeface="Microsoft YaHei"/>
                <a:cs typeface="+mn-cs"/>
              </a:rPr>
              <a:t>Running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790D37C-49BB-4E70-9316-2624A465FE28}"/>
              </a:ext>
            </a:extLst>
          </p:cNvPr>
          <p:cNvSpPr/>
          <p:nvPr/>
        </p:nvSpPr>
        <p:spPr>
          <a:xfrm rot="18928713">
            <a:off x="10136650" y="3160494"/>
            <a:ext cx="891161" cy="5886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prstTxWarp prst="textArchDown">
              <a:avLst>
                <a:gd name="adj" fmla="val 644632"/>
              </a:avLst>
            </a:prstTxWarp>
            <a:noAutofit/>
          </a:bodyPr>
          <a:lstStyle/>
          <a:p>
            <a:pPr algn="ctr" defTabSz="1100639" hangingPunct="0"/>
            <a:r>
              <a:rPr lang="en-US" sz="900" kern="0" dirty="0">
                <a:latin typeface="Trade Gothic for Nike 365 BdCn"/>
                <a:sym typeface="Helvetica Light"/>
              </a:rPr>
              <a:t>OCCASION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E9727B36-9321-4E17-960F-BA7F34CB8FD8}"/>
              </a:ext>
            </a:extLst>
          </p:cNvPr>
          <p:cNvSpPr txBox="1"/>
          <p:nvPr/>
        </p:nvSpPr>
        <p:spPr>
          <a:xfrm rot="1684436">
            <a:off x="10910991" y="3756198"/>
            <a:ext cx="589354" cy="15010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lvl="0" algn="ctr" defTabSz="815350">
              <a:spcBef>
                <a:spcPts val="600"/>
              </a:spcBef>
              <a:spcAft>
                <a:spcPts val="600"/>
              </a:spcAft>
              <a:defRPr kumimoji="0" b="0" i="0" u="none" strike="noStrike" kern="0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rade Gothic for Nike 365 BdCn"/>
                <a:ea typeface="Microsoft YaHei"/>
              </a:defRPr>
            </a:lvl1pPr>
          </a:lstStyle>
          <a:p>
            <a:pPr marL="0" marR="0" lvl="0" indent="0" algn="ctr" defTabSz="815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rgbClr val="27AAE1"/>
                </a:solidFill>
              </a:rPr>
              <a:t>Walking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27AAE1"/>
              </a:solidFill>
              <a:effectLst/>
              <a:uLnTx/>
              <a:uFillTx/>
              <a:latin typeface="Trade Gothic for Nike 365 BdCn"/>
              <a:ea typeface="Microsoft YaHei"/>
              <a:cs typeface="+mn-cs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69BF2E8B-A925-4503-AF56-DC9A0DBA8D55}"/>
              </a:ext>
            </a:extLst>
          </p:cNvPr>
          <p:cNvSpPr txBox="1"/>
          <p:nvPr/>
        </p:nvSpPr>
        <p:spPr>
          <a:xfrm rot="5400000">
            <a:off x="10161795" y="4096767"/>
            <a:ext cx="718374" cy="28480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815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srgbClr val="27AAE1"/>
                </a:solidFill>
                <a:latin typeface="Trade Gothic for Nike 365 BdCn"/>
                <a:ea typeface="Microsoft YaHei"/>
              </a:rPr>
              <a:t>Mix &amp; Match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27AAE1"/>
              </a:solidFill>
              <a:effectLst/>
              <a:uLnTx/>
              <a:uFillTx/>
              <a:latin typeface="Trade Gothic for Nike 365 BdCn"/>
              <a:ea typeface="Microsoft YaHei"/>
              <a:cs typeface="+mn-cs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8655AF2C-4053-4DB5-BBF6-B55F46936297}"/>
              </a:ext>
            </a:extLst>
          </p:cNvPr>
          <p:cNvSpPr txBox="1"/>
          <p:nvPr/>
        </p:nvSpPr>
        <p:spPr>
          <a:xfrm rot="2298089">
            <a:off x="10697380" y="3869987"/>
            <a:ext cx="701106" cy="29181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815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srgbClr val="27AAE1"/>
                </a:solidFill>
                <a:latin typeface="Trade Gothic for Nike 365 BdCn"/>
                <a:ea typeface="Microsoft YaHei"/>
              </a:rPr>
              <a:t>Training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27AAE1"/>
              </a:solidFill>
              <a:effectLst/>
              <a:uLnTx/>
              <a:uFillTx/>
              <a:latin typeface="Trade Gothic for Nike 365 BdCn"/>
              <a:ea typeface="Microsoft YaHei"/>
              <a:cs typeface="+mn-cs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DBCBF6D6-18C5-4FF7-A78C-716062CEA009}"/>
              </a:ext>
            </a:extLst>
          </p:cNvPr>
          <p:cNvSpPr txBox="1"/>
          <p:nvPr/>
        </p:nvSpPr>
        <p:spPr>
          <a:xfrm rot="4108557">
            <a:off x="10513878" y="4069040"/>
            <a:ext cx="701106" cy="29181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815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srgbClr val="27AAE1"/>
                </a:solidFill>
                <a:latin typeface="Trade Gothic for Nike 365 BdCn"/>
                <a:ea typeface="Microsoft YaHei"/>
              </a:rPr>
              <a:t>…</a:t>
            </a:r>
            <a:r>
              <a:rPr lang="en-US" altLang="zh-CN" sz="900" kern="0" dirty="0">
                <a:solidFill>
                  <a:srgbClr val="27AAE1"/>
                </a:solidFill>
                <a:latin typeface="Trade Gothic for Nike 365 BdCn"/>
                <a:ea typeface="Microsoft YaHei"/>
              </a:rPr>
              <a:t>Other Sports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27AAE1"/>
              </a:solidFill>
              <a:effectLst/>
              <a:uLnTx/>
              <a:uFillTx/>
              <a:latin typeface="Trade Gothic for Nike 365 BdCn"/>
              <a:ea typeface="Microsoft YaHei"/>
              <a:cs typeface="+mn-cs"/>
            </a:endParaRPr>
          </a:p>
        </p:txBody>
      </p: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CAB08712-77AA-415D-8D83-37F2837AF479}"/>
              </a:ext>
            </a:extLst>
          </p:cNvPr>
          <p:cNvCxnSpPr>
            <a:cxnSpLocks/>
          </p:cNvCxnSpPr>
          <p:nvPr/>
        </p:nvCxnSpPr>
        <p:spPr>
          <a:xfrm flipV="1">
            <a:off x="10263969" y="2408746"/>
            <a:ext cx="0" cy="274320"/>
          </a:xfrm>
          <a:prstGeom prst="line">
            <a:avLst/>
          </a:prstGeom>
          <a:ln w="190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9D388FB7-6376-44DC-8FFC-51A03B96A3EA}"/>
              </a:ext>
            </a:extLst>
          </p:cNvPr>
          <p:cNvCxnSpPr>
            <a:cxnSpLocks/>
          </p:cNvCxnSpPr>
          <p:nvPr/>
        </p:nvCxnSpPr>
        <p:spPr>
          <a:xfrm flipV="1">
            <a:off x="10758196" y="2846874"/>
            <a:ext cx="254176" cy="124923"/>
          </a:xfrm>
          <a:prstGeom prst="line">
            <a:avLst/>
          </a:prstGeom>
          <a:ln w="190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7E90891D-85F0-49A2-BD76-DB8FB3474423}"/>
              </a:ext>
            </a:extLst>
          </p:cNvPr>
          <p:cNvCxnSpPr>
            <a:cxnSpLocks/>
          </p:cNvCxnSpPr>
          <p:nvPr/>
        </p:nvCxnSpPr>
        <p:spPr>
          <a:xfrm>
            <a:off x="10795519" y="3335692"/>
            <a:ext cx="242596" cy="74644"/>
          </a:xfrm>
          <a:prstGeom prst="line">
            <a:avLst/>
          </a:prstGeom>
          <a:ln w="190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F7DC30AF-7F4C-4FF4-BC93-BC88408863AC}"/>
              </a:ext>
            </a:extLst>
          </p:cNvPr>
          <p:cNvCxnSpPr>
            <a:cxnSpLocks/>
          </p:cNvCxnSpPr>
          <p:nvPr/>
        </p:nvCxnSpPr>
        <p:spPr>
          <a:xfrm>
            <a:off x="10313437" y="3702696"/>
            <a:ext cx="0" cy="239485"/>
          </a:xfrm>
          <a:prstGeom prst="line">
            <a:avLst/>
          </a:prstGeom>
          <a:ln w="190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CD50B355-FF22-4F5D-B0E8-F0A287A6B8CE}"/>
              </a:ext>
            </a:extLst>
          </p:cNvPr>
          <p:cNvCxnSpPr>
            <a:cxnSpLocks/>
          </p:cNvCxnSpPr>
          <p:nvPr/>
        </p:nvCxnSpPr>
        <p:spPr>
          <a:xfrm>
            <a:off x="9532459" y="3215025"/>
            <a:ext cx="302006" cy="0"/>
          </a:xfrm>
          <a:prstGeom prst="line">
            <a:avLst/>
          </a:prstGeom>
          <a:ln w="190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5464D8F9-35C9-419C-829A-BA9C3EEA9E0E}"/>
              </a:ext>
            </a:extLst>
          </p:cNvPr>
          <p:cNvCxnSpPr>
            <a:cxnSpLocks/>
          </p:cNvCxnSpPr>
          <p:nvPr/>
        </p:nvCxnSpPr>
        <p:spPr>
          <a:xfrm>
            <a:off x="9629194" y="2766525"/>
            <a:ext cx="261257" cy="149290"/>
          </a:xfrm>
          <a:prstGeom prst="line">
            <a:avLst/>
          </a:prstGeom>
          <a:ln w="190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02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248E93D-2D2D-0E1B-04E4-15F0E1E2D50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25227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9" imgH="411" progId="TCLayout.ActiveDocument.1">
                  <p:embed/>
                </p:oleObj>
              </mc:Choice>
              <mc:Fallback>
                <p:oleObj name="think-cell Slide" r:id="rId3" imgW="409" imgH="41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E548528-F25C-7C62-09E6-4964F3FFD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zh-CN" altLang="en-US" dirty="0"/>
              <a:t>代码说明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F4FA73-FB86-2060-E7C7-03EF6D9269BC}"/>
              </a:ext>
            </a:extLst>
          </p:cNvPr>
          <p:cNvSpPr txBox="1"/>
          <p:nvPr/>
        </p:nvSpPr>
        <p:spPr>
          <a:xfrm>
            <a:off x="1125415" y="1013265"/>
            <a:ext cx="10577008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rgbClr val="000000"/>
                </a:solidFill>
                <a:effectLst/>
                <a:latin typeface="Helvetica Neue"/>
              </a:rPr>
              <a:t>代码文件：</a:t>
            </a:r>
            <a:r>
              <a:rPr lang="en-US" sz="1600" dirty="0"/>
              <a:t>Step2Clustering</a:t>
            </a:r>
            <a:endParaRPr lang="en-US" sz="16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altLang="zh-CN" sz="1600" dirty="0">
              <a:solidFill>
                <a:srgbClr val="000000"/>
              </a:solidFill>
              <a:latin typeface="Helvetica Neue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Helvetica Neue"/>
              </a:rPr>
              <a:t>结果文件：</a:t>
            </a:r>
            <a:r>
              <a:rPr lang="en-US" altLang="zh-CN" sz="1600" dirty="0">
                <a:solidFill>
                  <a:srgbClr val="000000"/>
                </a:solidFill>
                <a:latin typeface="Helvetica Neue"/>
              </a:rPr>
              <a:t>\\shanghai-nas-01\SP.and.A_MI\9.Data Exchange\Ruofei\2022\</a:t>
            </a:r>
            <a:r>
              <a:rPr lang="en-US" altLang="zh-CN" sz="1600" dirty="0" err="1">
                <a:solidFill>
                  <a:srgbClr val="000000"/>
                </a:solidFill>
                <a:latin typeface="Helvetica Neue"/>
              </a:rPr>
              <a:t>running_ftw_reviews</a:t>
            </a:r>
            <a:r>
              <a:rPr lang="en-US" altLang="zh-CN" sz="1600" dirty="0">
                <a:solidFill>
                  <a:srgbClr val="000000"/>
                </a:solidFill>
                <a:latin typeface="Helvetica Neue"/>
              </a:rPr>
              <a:t>\</a:t>
            </a:r>
            <a:r>
              <a:rPr lang="en-US" altLang="zh-CN" sz="1600" dirty="0" err="1">
                <a:solidFill>
                  <a:srgbClr val="000000"/>
                </a:solidFill>
                <a:latin typeface="Helvetica Neue"/>
              </a:rPr>
              <a:t>model_result</a:t>
            </a:r>
            <a:r>
              <a:rPr lang="en-US" altLang="zh-CN" sz="1600" dirty="0">
                <a:solidFill>
                  <a:srgbClr val="000000"/>
                </a:solidFill>
                <a:latin typeface="Helvetica Neue"/>
              </a:rPr>
              <a:t>\cluster</a:t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253330-A334-9181-8BA8-2CE558CA9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415" y="2431940"/>
            <a:ext cx="7003701" cy="235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4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B1B2B80-8044-451E-A63D-EE51D1DB629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232396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C975AE87-75B5-4A62-9AF6-4568ADF2C07C}"/>
              </a:ext>
            </a:extLst>
          </p:cNvPr>
          <p:cNvSpPr/>
          <p:nvPr/>
        </p:nvSpPr>
        <p:spPr>
          <a:xfrm>
            <a:off x="187789" y="1325366"/>
            <a:ext cx="5298611" cy="3020603"/>
          </a:xfrm>
          <a:prstGeom prst="rect">
            <a:avLst/>
          </a:prstGeom>
          <a:ln>
            <a:solidFill>
              <a:srgbClr val="74B4C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3E615-E2EB-457F-8059-5B637EE34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Clustering-continue…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C5E41F-C15B-4D1A-B015-DB56E80CF67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87789" y="4843481"/>
            <a:ext cx="7363717" cy="14879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9C3040-0637-4DD9-AACD-8914DF5274E5}"/>
              </a:ext>
            </a:extLst>
          </p:cNvPr>
          <p:cNvSpPr txBox="1"/>
          <p:nvPr/>
        </p:nvSpPr>
        <p:spPr>
          <a:xfrm>
            <a:off x="562615" y="1921192"/>
            <a:ext cx="4564189" cy="2062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sz="1600" b="1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手工挑出来人群，场景，首购复购，精神认同类</a:t>
            </a:r>
            <a:r>
              <a:rPr lang="zh-CN" altLang="en-US" sz="1600" b="1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、进一步提炼关键词，打二级标签</a:t>
            </a:r>
            <a:endParaRPr lang="en-US" altLang="zh-CN" sz="1600" b="1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sz="1600" b="1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合并其他聚类并按照中心语句的关键词机打一级、二级标签</a:t>
            </a:r>
            <a:endParaRPr lang="en-US" altLang="zh-CN" sz="1600" b="1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600" b="1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人工审核每个类的质量和一级二级标签，给每个类下一步处理方案打标签</a:t>
            </a:r>
            <a:endParaRPr lang="en-US" altLang="zh-CN" sz="1600" b="1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6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用机器进一步清理优化每个类</a:t>
            </a:r>
            <a:endParaRPr lang="en-US" altLang="zh-CN" sz="1600" b="1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316537-7982-4CFC-A4D5-0FB5A58530D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702157" y="847620"/>
            <a:ext cx="6221859" cy="11969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DBF560-05CE-48E4-9100-7FA8827BF1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325"/>
          <a:stretch/>
        </p:blipFill>
        <p:spPr>
          <a:xfrm>
            <a:off x="5702158" y="2128587"/>
            <a:ext cx="6221857" cy="13782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5D6DCA-C7C3-401B-B69E-792E5B875C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2058"/>
          <a:stretch/>
        </p:blipFill>
        <p:spPr>
          <a:xfrm>
            <a:off x="5702156" y="3486034"/>
            <a:ext cx="6221859" cy="13782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E94421-56B1-4CB7-99DD-DA913F2435B5}"/>
              </a:ext>
            </a:extLst>
          </p:cNvPr>
          <p:cNvSpPr txBox="1"/>
          <p:nvPr/>
        </p:nvSpPr>
        <p:spPr>
          <a:xfrm>
            <a:off x="8204129" y="5215184"/>
            <a:ext cx="3067262" cy="6281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优化方向</a:t>
            </a:r>
            <a:endParaRPr lang="en-US" altLang="zh-CN" sz="1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en-US" sz="1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人工的时间太多，还能有哪些地方可以用机器降低人工成本</a:t>
            </a:r>
            <a:endParaRPr lang="en-US" altLang="zh-CN" sz="1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07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6D2FEF0-F687-F65A-60B9-1631EE1C26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518876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9" imgH="411" progId="TCLayout.ActiveDocument.1">
                  <p:embed/>
                </p:oleObj>
              </mc:Choice>
              <mc:Fallback>
                <p:oleObj name="think-cell Slide" r:id="rId3" imgW="409" imgH="41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9189309-2CA5-A70B-179C-580304FE8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zh-CN" altLang="en-US" dirty="0"/>
              <a:t>代码说明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EA05EE-8F21-7F0C-56A9-7E371B803C43}"/>
              </a:ext>
            </a:extLst>
          </p:cNvPr>
          <p:cNvSpPr txBox="1"/>
          <p:nvPr/>
        </p:nvSpPr>
        <p:spPr>
          <a:xfrm>
            <a:off x="1125415" y="1013265"/>
            <a:ext cx="10577008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rgbClr val="000000"/>
                </a:solidFill>
                <a:effectLst/>
                <a:latin typeface="Helvetica Neue"/>
              </a:rPr>
              <a:t>代码文件：</a:t>
            </a:r>
            <a:r>
              <a:rPr lang="en-US" sz="1600" dirty="0"/>
              <a:t>Part3CorpusTools</a:t>
            </a:r>
            <a:endParaRPr lang="en-US" sz="16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altLang="zh-CN" sz="1600" dirty="0">
              <a:solidFill>
                <a:srgbClr val="000000"/>
              </a:solidFill>
              <a:latin typeface="Helvetica Neue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Helvetica Neue"/>
              </a:rPr>
              <a:t>整理后的人群，场景，首购复购，精神认同类文件：</a:t>
            </a:r>
            <a:r>
              <a:rPr lang="en-US" altLang="zh-CN" sz="1600" dirty="0">
                <a:solidFill>
                  <a:srgbClr val="000000"/>
                </a:solidFill>
                <a:latin typeface="Helvetica Neue"/>
              </a:rPr>
              <a:t> \\shanghai-nas-01\SP.and.A_MI\9.Data Exchange\Ruofei\2022\</a:t>
            </a:r>
            <a:r>
              <a:rPr lang="en-US" altLang="zh-CN" sz="1600" dirty="0" err="1">
                <a:solidFill>
                  <a:srgbClr val="000000"/>
                </a:solidFill>
                <a:latin typeface="Helvetica Neue"/>
              </a:rPr>
              <a:t>running_ftw_reviews</a:t>
            </a:r>
            <a:r>
              <a:rPr lang="en-US" altLang="zh-CN" sz="1600" dirty="0">
                <a:solidFill>
                  <a:srgbClr val="000000"/>
                </a:solidFill>
                <a:latin typeface="Helvetica Neue"/>
              </a:rPr>
              <a:t>\</a:t>
            </a:r>
            <a:r>
              <a:rPr lang="zh-CN" altLang="en-US" sz="1600" dirty="0">
                <a:solidFill>
                  <a:srgbClr val="000000"/>
                </a:solidFill>
                <a:latin typeface="Helvetica Neue"/>
              </a:rPr>
              <a:t>场景人群代言复购语料库</a:t>
            </a:r>
            <a:endParaRPr lang="en-US" altLang="zh-CN" sz="1600" dirty="0">
              <a:solidFill>
                <a:srgbClr val="000000"/>
              </a:solidFill>
              <a:latin typeface="Helvetica Neue"/>
            </a:endParaRPr>
          </a:p>
          <a:p>
            <a:endParaRPr lang="en-US" sz="1600" dirty="0">
              <a:solidFill>
                <a:srgbClr val="000000"/>
              </a:solidFill>
              <a:latin typeface="Helvetica Neue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Helvetica Neue"/>
              </a:rPr>
              <a:t>整理后的全部聚类结果：</a:t>
            </a:r>
            <a:r>
              <a:rPr lang="en-US" altLang="zh-CN" sz="16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Helvetica Neue"/>
                <a:hlinkClick r:id="rId5" action="ppaction://hlinkfile"/>
              </a:rPr>
              <a:t>\\shanghai-nas-01\SP.and.A_MI\9.Data Exchange\Ruofei\2022\</a:t>
            </a:r>
            <a:r>
              <a:rPr lang="en-US" altLang="zh-CN" sz="1600" dirty="0" err="1">
                <a:solidFill>
                  <a:srgbClr val="000000"/>
                </a:solidFill>
                <a:latin typeface="Helvetica Neue"/>
                <a:hlinkClick r:id="rId5" action="ppaction://hlinkfile"/>
              </a:rPr>
              <a:t>running_ftw_reviews</a:t>
            </a:r>
            <a:r>
              <a:rPr lang="en-US" altLang="zh-CN" sz="1600" dirty="0">
                <a:solidFill>
                  <a:srgbClr val="000000"/>
                </a:solidFill>
                <a:latin typeface="Helvetica Neue"/>
                <a:hlinkClick r:id="rId5" action="ppaction://hlinkfile"/>
              </a:rPr>
              <a:t>\</a:t>
            </a:r>
            <a:r>
              <a:rPr lang="en-US" altLang="zh-CN" sz="1600" dirty="0" err="1">
                <a:solidFill>
                  <a:srgbClr val="000000"/>
                </a:solidFill>
                <a:latin typeface="Helvetica Neue"/>
                <a:hlinkClick r:id="rId5" action="ppaction://hlinkfile"/>
              </a:rPr>
              <a:t>step_data</a:t>
            </a:r>
            <a:r>
              <a:rPr lang="en-US" altLang="zh-CN" sz="1600" dirty="0">
                <a:solidFill>
                  <a:srgbClr val="000000"/>
                </a:solidFill>
                <a:latin typeface="Helvetica Neue"/>
                <a:hlinkClick r:id="rId5" action="ppaction://hlinkfile"/>
              </a:rPr>
              <a:t>\ cluster_result_combine_all_sentiments_no_dup_tag4.xlsx</a:t>
            </a:r>
            <a:endParaRPr lang="en-US" altLang="zh-CN" sz="1600" dirty="0">
              <a:solidFill>
                <a:srgbClr val="000000"/>
              </a:solidFill>
              <a:latin typeface="Helvetica Neue"/>
            </a:endParaRPr>
          </a:p>
          <a:p>
            <a:r>
              <a:rPr lang="zh-CN" altLang="en-US" sz="1600" dirty="0">
                <a:solidFill>
                  <a:srgbClr val="FF0000"/>
                </a:solidFill>
                <a:latin typeface="Helvetica Neue"/>
              </a:rPr>
              <a:t>（这个文件是需要进一步手工整理的，确认每个类有什么问题，通过数字打标标注每个类还需要清理的问题）</a:t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B1A5D7-5A8A-866C-E02E-9EAF0142A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971" y="3413603"/>
            <a:ext cx="4911316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5AF57D-2A75-CD68-A600-AD044810C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1024" y="3429000"/>
            <a:ext cx="580548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3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7C577C3-7FFC-2A93-3C2B-FFA38C86E6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21760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9" imgH="411" progId="TCLayout.ActiveDocument.1">
                  <p:embed/>
                </p:oleObj>
              </mc:Choice>
              <mc:Fallback>
                <p:oleObj name="think-cell Slide" r:id="rId3" imgW="409" imgH="41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DBA0D0B-757C-A49C-1ECF-D77BE23E1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zh-CN" altLang="en-US" dirty="0"/>
              <a:t>人工整理类的问题</a:t>
            </a:r>
            <a:r>
              <a:rPr lang="en-US" altLang="zh-CN" dirty="0"/>
              <a:t>-</a:t>
            </a:r>
            <a:r>
              <a:rPr lang="zh-CN" altLang="en-US" dirty="0"/>
              <a:t>续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EC7A2-D605-297E-D1B9-4F61DE3FA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1340337"/>
            <a:ext cx="3861140" cy="47207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7AD4DE-5FBC-CC24-3CEE-1905398A33D0}"/>
              </a:ext>
            </a:extLst>
          </p:cNvPr>
          <p:cNvSpPr txBox="1"/>
          <p:nvPr/>
        </p:nvSpPr>
        <p:spPr>
          <a:xfrm>
            <a:off x="660400" y="879202"/>
            <a:ext cx="663191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cluster_result_combine_all_sentiments_no_dup_tag4.xlsx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A614E5-341F-ACF9-40D7-C792F493AEE7}"/>
              </a:ext>
            </a:extLst>
          </p:cNvPr>
          <p:cNvSpPr txBox="1"/>
          <p:nvPr/>
        </p:nvSpPr>
        <p:spPr>
          <a:xfrm>
            <a:off x="5208616" y="1876075"/>
            <a:ext cx="5918479" cy="3105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zh-CN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处理级别</a:t>
            </a:r>
            <a:endParaRPr lang="en-US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：没问题</a:t>
            </a:r>
            <a:endParaRPr lang="en-US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：人工删掉了尾巴不相干的句子</a:t>
            </a:r>
            <a:endParaRPr lang="en-US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：一级分类内部需要精调整</a:t>
            </a:r>
            <a:endParaRPr lang="en-US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：段落里有多种一级分类</a:t>
            </a:r>
            <a:endParaRPr lang="en-US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：去除、保留含有指定词的句子，格式是去除</a:t>
            </a:r>
            <a:r>
              <a:rPr lang="en-US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保留</a:t>
            </a:r>
            <a:r>
              <a:rPr lang="en-US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由空格拼接的词；</a:t>
            </a:r>
            <a:endParaRPr lang="en-US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补充其他的一级分类（很轻也很好看</a:t>
            </a:r>
            <a:r>
              <a:rPr lang="en-US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-&gt;</a:t>
            </a:r>
            <a:r>
              <a:rPr lang="zh-CN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补充好看），格式是补充</a:t>
            </a:r>
            <a:r>
              <a:rPr lang="en-US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空格拼接的一级分类名</a:t>
            </a:r>
            <a:endParaRPr lang="en-US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sz="1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：删除该聚类</a:t>
            </a:r>
            <a:endParaRPr lang="en-US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34DC19-EAAD-459F-8A26-51F787F22160}"/>
              </a:ext>
            </a:extLst>
          </p:cNvPr>
          <p:cNvSpPr txBox="1"/>
          <p:nvPr/>
        </p:nvSpPr>
        <p:spPr>
          <a:xfrm>
            <a:off x="5208616" y="1404047"/>
            <a:ext cx="5215095" cy="274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人工检查和修改的字段主要是一级、二级、处理级别和备注</a:t>
            </a:r>
            <a:endParaRPr lang="en-US" sz="1400" dirty="0">
              <a:solidFill>
                <a:srgbClr val="FF0000"/>
              </a:solidFill>
              <a:highlight>
                <a:srgbClr val="FFFF00"/>
              </a:highlight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8CB2B3-80DC-F708-B7A2-5184D2899DD1}"/>
              </a:ext>
            </a:extLst>
          </p:cNvPr>
          <p:cNvSpPr txBox="1"/>
          <p:nvPr/>
        </p:nvSpPr>
        <p:spPr>
          <a:xfrm>
            <a:off x="5208616" y="5367776"/>
            <a:ext cx="6407279" cy="4473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有一个代码文件叫</a:t>
            </a:r>
            <a:r>
              <a:rPr lang="en-US" altLang="zh-CN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cluster_tag_12345 </a:t>
            </a:r>
            <a:r>
              <a:rPr lang="zh-CN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是</a:t>
            </a:r>
            <a:r>
              <a:rPr lang="en-US" altLang="zh-CN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Doris</a:t>
            </a:r>
            <a:r>
              <a:rPr lang="zh-CN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写的自动打处理级别那一列的代码，质量还可以，可以先跑这个再人眼整理这几列，更高效</a:t>
            </a:r>
            <a:endParaRPr lang="en-US" sz="1400" dirty="0">
              <a:solidFill>
                <a:schemeClr val="accent1">
                  <a:lumMod val="60000"/>
                  <a:lumOff val="40000"/>
                </a:schemeClr>
              </a:solidFill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66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BEB6C7B-3099-CEFD-3F4F-16B145C18A5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176460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9" imgH="411" progId="TCLayout.ActiveDocument.1">
                  <p:embed/>
                </p:oleObj>
              </mc:Choice>
              <mc:Fallback>
                <p:oleObj name="think-cell Slide" r:id="rId3" imgW="409" imgH="41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1F21160-22D0-F8F5-D7DE-382EB2EC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zh-CN" altLang="en-US" dirty="0"/>
              <a:t>代码说明</a:t>
            </a:r>
            <a:r>
              <a:rPr lang="en-US" altLang="zh-CN" dirty="0"/>
              <a:t>-</a:t>
            </a:r>
            <a:r>
              <a:rPr lang="zh-CN" altLang="en-US" dirty="0"/>
              <a:t>续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2448ED-8A24-5543-22B6-F87341EC528B}"/>
              </a:ext>
            </a:extLst>
          </p:cNvPr>
          <p:cNvSpPr txBox="1"/>
          <p:nvPr/>
        </p:nvSpPr>
        <p:spPr>
          <a:xfrm>
            <a:off x="1125415" y="1013265"/>
            <a:ext cx="10577008" cy="25545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600" b="1" i="0" dirty="0">
                <a:solidFill>
                  <a:srgbClr val="000000"/>
                </a:solidFill>
                <a:effectLst/>
                <a:latin typeface="Helvetica Neue"/>
              </a:rPr>
              <a:t>代码文件：</a:t>
            </a:r>
            <a:r>
              <a:rPr lang="en-US" sz="1600" dirty="0"/>
              <a:t>Part4CleanSpecialClusters</a:t>
            </a:r>
            <a:endParaRPr lang="en-US" sz="16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altLang="zh-CN" sz="1600" dirty="0">
              <a:solidFill>
                <a:srgbClr val="000000"/>
              </a:solidFill>
              <a:latin typeface="Helvetica Neue"/>
            </a:endParaRPr>
          </a:p>
          <a:p>
            <a:r>
              <a:rPr lang="zh-CN" altLang="en-US" sz="1600" b="1" dirty="0">
                <a:solidFill>
                  <a:srgbClr val="000000"/>
                </a:solidFill>
                <a:latin typeface="Helvetica Neue"/>
              </a:rPr>
              <a:t>输入数据：</a:t>
            </a:r>
            <a:r>
              <a:rPr lang="en-US" altLang="zh-CN" sz="1600" dirty="0" err="1">
                <a:solidFill>
                  <a:srgbClr val="000000"/>
                </a:solidFill>
                <a:latin typeface="Helvetica Neue"/>
              </a:rPr>
              <a:t>r'model_input</a:t>
            </a:r>
            <a:r>
              <a:rPr lang="en-US" altLang="zh-CN" sz="1600" dirty="0">
                <a:solidFill>
                  <a:srgbClr val="000000"/>
                </a:solidFill>
                <a:latin typeface="Helvetica Neue"/>
              </a:rPr>
              <a:t>\keywords\keywords_sentimental_words.xlsx'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Helvetica Neue"/>
              </a:rPr>
              <a:t>r'</a:t>
            </a:r>
            <a:r>
              <a:rPr lang="zh-CN" altLang="en-US" sz="1600" dirty="0">
                <a:solidFill>
                  <a:srgbClr val="000000"/>
                </a:solidFill>
                <a:latin typeface="Helvetica Neue"/>
              </a:rPr>
              <a:t>场景人群代言复购语料库</a:t>
            </a:r>
            <a:r>
              <a:rPr lang="en-US" altLang="zh-CN" sz="1600" dirty="0">
                <a:solidFill>
                  <a:srgbClr val="000000"/>
                </a:solidFill>
                <a:latin typeface="Helvetica Neue"/>
              </a:rPr>
              <a:t>/</a:t>
            </a:r>
            <a:r>
              <a:rPr lang="zh-CN" altLang="en-US" sz="1600" dirty="0">
                <a:solidFill>
                  <a:srgbClr val="000000"/>
                </a:solidFill>
                <a:latin typeface="Helvetica Neue"/>
              </a:rPr>
              <a:t>场景人群复购精神认同语料库</a:t>
            </a:r>
            <a:r>
              <a:rPr lang="en-US" altLang="zh-CN" sz="1600" dirty="0">
                <a:solidFill>
                  <a:srgbClr val="000000"/>
                </a:solidFill>
                <a:latin typeface="Helvetica Neue"/>
              </a:rPr>
              <a:t>4.xlsx’</a:t>
            </a:r>
          </a:p>
          <a:p>
            <a:endParaRPr lang="en-US" sz="1600" dirty="0">
              <a:solidFill>
                <a:srgbClr val="000000"/>
              </a:solidFill>
              <a:latin typeface="Helvetica Neue"/>
            </a:endParaRPr>
          </a:p>
          <a:p>
            <a:r>
              <a:rPr lang="zh-CN" altLang="en-US" sz="1600" b="1" dirty="0">
                <a:solidFill>
                  <a:srgbClr val="000000"/>
                </a:solidFill>
                <a:latin typeface="Helvetica Neue"/>
              </a:rPr>
              <a:t>代码功能：</a:t>
            </a:r>
            <a:r>
              <a:rPr lang="zh-CN" altLang="en-US" sz="1600" dirty="0">
                <a:solidFill>
                  <a:srgbClr val="000000"/>
                </a:solidFill>
                <a:latin typeface="Helvetica Neue"/>
              </a:rPr>
              <a:t>给一级标签是场景、人群、精神认同、首购复购的段落打上二级标签</a:t>
            </a:r>
            <a:endParaRPr lang="en-US" altLang="zh-CN" sz="1600" dirty="0">
              <a:solidFill>
                <a:srgbClr val="000000"/>
              </a:solidFill>
              <a:latin typeface="Helvetica Neue"/>
            </a:endParaRPr>
          </a:p>
          <a:p>
            <a:endParaRPr lang="en-US" sz="1600" dirty="0">
              <a:solidFill>
                <a:srgbClr val="000000"/>
              </a:solidFill>
              <a:latin typeface="Helvetica Neue"/>
            </a:endParaRPr>
          </a:p>
          <a:p>
            <a:endParaRPr lang="en-US" sz="1600" dirty="0"/>
          </a:p>
          <a:p>
            <a:br>
              <a:rPr lang="en-US" sz="1600" dirty="0"/>
            </a:b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97D25F-AB3F-6432-7F42-6D1A23EED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946" y="2779110"/>
            <a:ext cx="7238584" cy="1645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8A42BE-9714-6CF1-72D6-BDEBB7CB9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8238" y="3429000"/>
            <a:ext cx="8033074" cy="1443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C6E76C-7262-B7EF-90E6-0B5297168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946" y="4757080"/>
            <a:ext cx="8423553" cy="147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09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339B0C6-14A2-1A76-B90E-115B0593155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849422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9" imgH="411" progId="TCLayout.ActiveDocument.1">
                  <p:embed/>
                </p:oleObj>
              </mc:Choice>
              <mc:Fallback>
                <p:oleObj name="think-cell Slide" r:id="rId3" imgW="409" imgH="41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45D29DC-19E1-4EAC-C01E-20C9B776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zh-CN" altLang="en-US" dirty="0"/>
              <a:t>代码说明</a:t>
            </a:r>
            <a:r>
              <a:rPr lang="en-US" altLang="zh-CN" dirty="0"/>
              <a:t>-</a:t>
            </a:r>
            <a:r>
              <a:rPr lang="zh-CN" altLang="en-US" dirty="0"/>
              <a:t>续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85B660-1A2C-DE46-E8DC-88870B8BCAC6}"/>
              </a:ext>
            </a:extLst>
          </p:cNvPr>
          <p:cNvSpPr txBox="1"/>
          <p:nvPr/>
        </p:nvSpPr>
        <p:spPr>
          <a:xfrm>
            <a:off x="1125415" y="1013265"/>
            <a:ext cx="10577008" cy="3046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600" b="1" i="0" dirty="0">
                <a:solidFill>
                  <a:srgbClr val="000000"/>
                </a:solidFill>
                <a:effectLst/>
                <a:latin typeface="Helvetica Neue"/>
              </a:rPr>
              <a:t>代码文件：</a:t>
            </a:r>
            <a:r>
              <a:rPr lang="en-US" sz="1600" dirty="0"/>
              <a:t>Part4CleanNormalClusters</a:t>
            </a:r>
          </a:p>
          <a:p>
            <a:endParaRPr lang="en-US" altLang="zh-CN" sz="1600" dirty="0">
              <a:solidFill>
                <a:srgbClr val="000000"/>
              </a:solidFill>
              <a:latin typeface="Helvetica Neue"/>
            </a:endParaRPr>
          </a:p>
          <a:p>
            <a:r>
              <a:rPr lang="zh-CN" altLang="en-US" sz="1600" b="1" dirty="0">
                <a:solidFill>
                  <a:srgbClr val="000000"/>
                </a:solidFill>
                <a:latin typeface="Helvetica Neue"/>
              </a:rPr>
              <a:t>输入数据：</a:t>
            </a:r>
            <a:r>
              <a:rPr lang="en-US" altLang="zh-CN" sz="1600" dirty="0" err="1">
                <a:solidFill>
                  <a:srgbClr val="000000"/>
                </a:solidFill>
                <a:latin typeface="Helvetica Neue"/>
              </a:rPr>
              <a:t>r'model_input</a:t>
            </a:r>
            <a:r>
              <a:rPr lang="en-US" altLang="zh-CN" sz="1600" dirty="0">
                <a:solidFill>
                  <a:srgbClr val="000000"/>
                </a:solidFill>
                <a:latin typeface="Helvetica Neue"/>
              </a:rPr>
              <a:t>\keywords\keywords_sentimental_words.xlsx'</a:t>
            </a:r>
          </a:p>
          <a:p>
            <a:r>
              <a:rPr lang="en-US" altLang="zh-CN" sz="1600" dirty="0" err="1">
                <a:solidFill>
                  <a:srgbClr val="000000"/>
                </a:solidFill>
                <a:latin typeface="Helvetica Neue"/>
              </a:rPr>
              <a:t>step_data</a:t>
            </a:r>
            <a:r>
              <a:rPr lang="en-US" altLang="zh-CN" sz="1600" dirty="0">
                <a:solidFill>
                  <a:srgbClr val="000000"/>
                </a:solidFill>
                <a:latin typeface="Helvetica Neue"/>
              </a:rPr>
              <a:t>/cluster_result_combine_all_sentiments_no_dup_tag4.xlsx</a:t>
            </a:r>
          </a:p>
          <a:p>
            <a:endParaRPr lang="en-US" sz="1600" dirty="0">
              <a:solidFill>
                <a:srgbClr val="000000"/>
              </a:solidFill>
              <a:latin typeface="Helvetica Neue"/>
            </a:endParaRPr>
          </a:p>
          <a:p>
            <a:r>
              <a:rPr lang="zh-CN" altLang="en-US" sz="1600" b="1" dirty="0">
                <a:solidFill>
                  <a:srgbClr val="000000"/>
                </a:solidFill>
                <a:latin typeface="Helvetica Neue"/>
              </a:rPr>
              <a:t>输出数据：</a:t>
            </a:r>
            <a:r>
              <a:rPr lang="en-US" altLang="zh-CN" sz="1600" dirty="0" err="1">
                <a:solidFill>
                  <a:srgbClr val="000000"/>
                </a:solidFill>
                <a:latin typeface="Helvetica Neue"/>
              </a:rPr>
              <a:t>model_result</a:t>
            </a:r>
            <a:r>
              <a:rPr lang="en-US" altLang="zh-CN" sz="1600" dirty="0">
                <a:solidFill>
                  <a:srgbClr val="000000"/>
                </a:solidFill>
                <a:latin typeface="Helvetica Neue"/>
              </a:rPr>
              <a:t>/</a:t>
            </a:r>
            <a:r>
              <a:rPr lang="zh-CN" altLang="en-US" sz="1600" dirty="0">
                <a:solidFill>
                  <a:srgbClr val="000000"/>
                </a:solidFill>
                <a:latin typeface="Helvetica Neue"/>
              </a:rPr>
              <a:t>语料库</a:t>
            </a:r>
            <a:r>
              <a:rPr lang="en-US" altLang="zh-CN" sz="1600" dirty="0">
                <a:solidFill>
                  <a:srgbClr val="000000"/>
                </a:solidFill>
                <a:latin typeface="Helvetica Neue"/>
              </a:rPr>
              <a:t>/corpus_final.xlsx    </a:t>
            </a:r>
            <a:r>
              <a:rPr lang="zh-CN" altLang="en-US" sz="1600" dirty="0">
                <a:solidFill>
                  <a:srgbClr val="FF0000"/>
                </a:solidFill>
                <a:latin typeface="Helvetica Neue"/>
              </a:rPr>
              <a:t>（最后整理好的语料库）</a:t>
            </a:r>
            <a:endParaRPr lang="en-US" altLang="zh-CN" sz="1600" dirty="0">
              <a:solidFill>
                <a:srgbClr val="FF0000"/>
              </a:solidFill>
              <a:latin typeface="Helvetica Neue"/>
            </a:endParaRPr>
          </a:p>
          <a:p>
            <a:endParaRPr lang="en-US" altLang="zh-CN" sz="1600" b="1" dirty="0">
              <a:solidFill>
                <a:srgbClr val="FF0000"/>
              </a:solidFill>
              <a:latin typeface="Helvetica Neue"/>
            </a:endParaRPr>
          </a:p>
          <a:p>
            <a:r>
              <a:rPr lang="zh-CN" altLang="en-US" sz="1600" b="1" dirty="0">
                <a:solidFill>
                  <a:srgbClr val="000000"/>
                </a:solidFill>
                <a:latin typeface="Helvetica Neue"/>
              </a:rPr>
              <a:t>代码功能：</a:t>
            </a:r>
            <a:r>
              <a:rPr lang="zh-CN" altLang="en-US" sz="1600" dirty="0">
                <a:solidFill>
                  <a:srgbClr val="000000"/>
                </a:solidFill>
                <a:latin typeface="Helvetica Neue"/>
              </a:rPr>
              <a:t>根据处理级别和备注，把类的内容做进一步清洗</a:t>
            </a:r>
            <a:endParaRPr lang="en-US" altLang="zh-CN" sz="1600" dirty="0">
              <a:solidFill>
                <a:srgbClr val="000000"/>
              </a:solidFill>
              <a:latin typeface="Helvetica Neue"/>
            </a:endParaRPr>
          </a:p>
          <a:p>
            <a:endParaRPr lang="en-US" sz="1600" dirty="0">
              <a:solidFill>
                <a:srgbClr val="000000"/>
              </a:solidFill>
              <a:latin typeface="Helvetica Neue"/>
            </a:endParaRPr>
          </a:p>
          <a:p>
            <a:endParaRPr lang="en-US" sz="1600" dirty="0"/>
          </a:p>
          <a:p>
            <a:br>
              <a:rPr lang="en-US" sz="1600" dirty="0"/>
            </a:b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AD298B-FBA4-6E2A-0B2D-66C09D27EC4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173427" y="3595967"/>
            <a:ext cx="9893158" cy="224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3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33A9DB6-1203-4209-B8B2-7C00FD7D936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618016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FFF3518-3EE0-4E41-A15C-3E7E5BE3C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Tag Comments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054853-29B2-4C5B-9499-00ED4F2A7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09" y="1285014"/>
            <a:ext cx="11141182" cy="335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0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34BA1E1-D061-E76E-C304-66D4207B9D5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420860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9" imgH="411" progId="TCLayout.ActiveDocument.1">
                  <p:embed/>
                </p:oleObj>
              </mc:Choice>
              <mc:Fallback>
                <p:oleObj name="think-cell Slide" r:id="rId3" imgW="409" imgH="41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30CCC47-0E5C-4A4E-DFDF-37784230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zh-CN" altLang="en-US" dirty="0"/>
              <a:t>代码说明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8DB61F-EC2C-A781-33E7-EAB9232F805D}"/>
              </a:ext>
            </a:extLst>
          </p:cNvPr>
          <p:cNvSpPr txBox="1"/>
          <p:nvPr/>
        </p:nvSpPr>
        <p:spPr>
          <a:xfrm>
            <a:off x="1125415" y="1013265"/>
            <a:ext cx="10577008" cy="3046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600" b="1" i="0" dirty="0">
                <a:solidFill>
                  <a:srgbClr val="000000"/>
                </a:solidFill>
                <a:effectLst/>
                <a:latin typeface="Helvetica Neue"/>
              </a:rPr>
              <a:t>代码文件：</a:t>
            </a:r>
            <a:r>
              <a:rPr lang="en-US" sz="1600" dirty="0"/>
              <a:t>Step5.tag_comments</a:t>
            </a:r>
          </a:p>
          <a:p>
            <a:endParaRPr lang="en-US" altLang="zh-CN" sz="1600" dirty="0">
              <a:solidFill>
                <a:srgbClr val="000000"/>
              </a:solidFill>
              <a:latin typeface="Helvetica Neue"/>
            </a:endParaRPr>
          </a:p>
          <a:p>
            <a:r>
              <a:rPr lang="zh-CN" altLang="en-US" sz="1600" b="1" dirty="0">
                <a:solidFill>
                  <a:srgbClr val="000000"/>
                </a:solidFill>
                <a:latin typeface="Helvetica Neue"/>
              </a:rPr>
              <a:t>输入数据：</a:t>
            </a:r>
            <a:r>
              <a:rPr lang="en-US" altLang="zh-CN" sz="1600" dirty="0">
                <a:solidFill>
                  <a:srgbClr val="000000"/>
                </a:solidFill>
                <a:latin typeface="Helvetica Neue"/>
              </a:rPr>
              <a:t>‘</a:t>
            </a:r>
            <a:r>
              <a:rPr lang="en-US" altLang="zh-CN" sz="1600" dirty="0" err="1">
                <a:solidFill>
                  <a:srgbClr val="000000"/>
                </a:solidFill>
                <a:latin typeface="Helvetica Neue"/>
              </a:rPr>
              <a:t>step_data</a:t>
            </a:r>
            <a:r>
              <a:rPr lang="en-US" altLang="zh-CN" sz="1600" dirty="0">
                <a:solidFill>
                  <a:srgbClr val="000000"/>
                </a:solidFill>
                <a:latin typeface="Helvetica Neue"/>
              </a:rPr>
              <a:t>/comments_dataset.h5’  </a:t>
            </a:r>
            <a:r>
              <a:rPr lang="zh-CN" altLang="en-US" sz="1600" dirty="0">
                <a:solidFill>
                  <a:srgbClr val="000000"/>
                </a:solidFill>
                <a:latin typeface="Helvetica Neue"/>
              </a:rPr>
              <a:t>（原始评论数据）</a:t>
            </a:r>
            <a:endParaRPr lang="en-US" altLang="zh-CN" sz="1600" dirty="0">
              <a:solidFill>
                <a:srgbClr val="000000"/>
              </a:solidFill>
              <a:latin typeface="Helvetica Neue"/>
            </a:endParaRPr>
          </a:p>
          <a:p>
            <a:endParaRPr lang="en-US" sz="1600" dirty="0">
              <a:solidFill>
                <a:srgbClr val="000000"/>
              </a:solidFill>
              <a:latin typeface="Helvetica Neue"/>
            </a:endParaRPr>
          </a:p>
          <a:p>
            <a:r>
              <a:rPr lang="zh-CN" altLang="en-US" sz="1600" b="1" dirty="0">
                <a:solidFill>
                  <a:srgbClr val="000000"/>
                </a:solidFill>
                <a:latin typeface="Helvetica Neue"/>
              </a:rPr>
              <a:t>输出数据：</a:t>
            </a:r>
            <a:r>
              <a:rPr lang="en-US" altLang="zh-CN" sz="1600" dirty="0">
                <a:solidFill>
                  <a:srgbClr val="000000"/>
                </a:solidFill>
                <a:latin typeface="Helvetica Neue"/>
              </a:rPr>
              <a:t>\\shanghai-nas-01\SP.and.A_MI\9.Data Exchange\Ruofei\2022\</a:t>
            </a:r>
            <a:r>
              <a:rPr lang="en-US" altLang="zh-CN" sz="1600" dirty="0" err="1">
                <a:solidFill>
                  <a:srgbClr val="000000"/>
                </a:solidFill>
                <a:latin typeface="Helvetica Neue"/>
              </a:rPr>
              <a:t>running_ftw_reviews</a:t>
            </a:r>
            <a:r>
              <a:rPr lang="en-US" altLang="zh-CN" sz="1600" dirty="0">
                <a:solidFill>
                  <a:srgbClr val="000000"/>
                </a:solidFill>
                <a:latin typeface="Helvetica Neue"/>
              </a:rPr>
              <a:t>\</a:t>
            </a:r>
            <a:r>
              <a:rPr lang="en-US" altLang="zh-CN" sz="1600" dirty="0" err="1">
                <a:solidFill>
                  <a:srgbClr val="000000"/>
                </a:solidFill>
                <a:latin typeface="Helvetica Neue"/>
              </a:rPr>
              <a:t>model_result</a:t>
            </a:r>
            <a:r>
              <a:rPr lang="en-US" altLang="zh-CN" sz="1600" dirty="0">
                <a:solidFill>
                  <a:srgbClr val="000000"/>
                </a:solidFill>
                <a:latin typeface="Helvetica Neue"/>
              </a:rPr>
              <a:t>\</a:t>
            </a:r>
            <a:r>
              <a:rPr lang="zh-CN" altLang="en-US" sz="1600" dirty="0">
                <a:solidFill>
                  <a:srgbClr val="000000"/>
                </a:solidFill>
                <a:latin typeface="Helvetica Neue"/>
              </a:rPr>
              <a:t>评论标签结果</a:t>
            </a:r>
            <a:endParaRPr lang="en-US" altLang="zh-CN" sz="1600" b="1" dirty="0">
              <a:solidFill>
                <a:srgbClr val="FF0000"/>
              </a:solidFill>
              <a:latin typeface="Helvetica Neue"/>
            </a:endParaRPr>
          </a:p>
          <a:p>
            <a:endParaRPr lang="en-US" altLang="zh-CN" sz="1600" b="1" dirty="0">
              <a:solidFill>
                <a:srgbClr val="000000"/>
              </a:solidFill>
              <a:latin typeface="Helvetica Neue"/>
            </a:endParaRPr>
          </a:p>
          <a:p>
            <a:r>
              <a:rPr lang="zh-CN" altLang="en-US" sz="1600" b="1" dirty="0">
                <a:solidFill>
                  <a:srgbClr val="000000"/>
                </a:solidFill>
                <a:latin typeface="Helvetica Neue"/>
              </a:rPr>
              <a:t>代码功能：</a:t>
            </a:r>
            <a:r>
              <a:rPr lang="zh-CN" altLang="en-US" sz="1600" dirty="0">
                <a:solidFill>
                  <a:srgbClr val="000000"/>
                </a:solidFill>
                <a:latin typeface="Helvetica Neue"/>
              </a:rPr>
              <a:t>根据整理好的语料库给每条评论打标签</a:t>
            </a:r>
            <a:endParaRPr lang="en-US" altLang="zh-CN" sz="1600" dirty="0">
              <a:solidFill>
                <a:srgbClr val="000000"/>
              </a:solidFill>
              <a:latin typeface="Helvetica Neue"/>
            </a:endParaRPr>
          </a:p>
          <a:p>
            <a:endParaRPr lang="en-US" sz="1600" dirty="0">
              <a:solidFill>
                <a:srgbClr val="000000"/>
              </a:solidFill>
              <a:latin typeface="Helvetica Neue"/>
            </a:endParaRPr>
          </a:p>
          <a:p>
            <a:endParaRPr lang="en-US" sz="1600" dirty="0"/>
          </a:p>
          <a:p>
            <a:br>
              <a:rPr lang="en-US" sz="1600" dirty="0"/>
            </a:b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E1F110-5048-B768-C9FE-60A6B9C89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064" y="2678329"/>
            <a:ext cx="2539458" cy="3166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FD3B29-C388-DEFD-95F9-3BC129F72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415" y="3956017"/>
            <a:ext cx="8239649" cy="57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8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Object 54" hidden="1">
            <a:extLst>
              <a:ext uri="{FF2B5EF4-FFF2-40B4-BE49-F238E27FC236}">
                <a16:creationId xmlns:a16="http://schemas.microsoft.com/office/drawing/2014/main" id="{DCBBE002-E173-4C34-BD80-47CC957AF39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153531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0" imgW="473" imgH="473" progId="TCLayout.ActiveDocument.1">
                  <p:embed/>
                </p:oleObj>
              </mc:Choice>
              <mc:Fallback>
                <p:oleObj name="think-cell Slide" r:id="rId40" imgW="473" imgH="473" progId="TCLayout.ActiveDocument.1">
                  <p:embed/>
                  <p:pic>
                    <p:nvPicPr>
                      <p:cNvPr id="55" name="Object 54" hidden="1">
                        <a:extLst>
                          <a:ext uri="{FF2B5EF4-FFF2-40B4-BE49-F238E27FC236}">
                            <a16:creationId xmlns:a16="http://schemas.microsoft.com/office/drawing/2014/main" id="{DCBBE002-E173-4C34-BD80-47CC957AF3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83C21D2-65CF-402A-87E2-1D4A7E3F5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3" y="106680"/>
            <a:ext cx="10871200" cy="558800"/>
          </a:xfrm>
        </p:spPr>
        <p:txBody>
          <a:bodyPr vert="horz"/>
          <a:lstStyle/>
          <a:p>
            <a:r>
              <a:rPr lang="en-US" dirty="0"/>
              <a:t>PRODUCT VIRTURAL PERSONA BY DIFFERENT CLUSTERS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2040ADC-5734-44E6-B944-B312C8C6062D}"/>
              </a:ext>
            </a:extLst>
          </p:cNvPr>
          <p:cNvSpPr/>
          <p:nvPr/>
        </p:nvSpPr>
        <p:spPr>
          <a:xfrm>
            <a:off x="131786" y="1682750"/>
            <a:ext cx="1005840" cy="1247795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862A837-24EC-4ED7-A626-E5C803F969D1}"/>
              </a:ext>
            </a:extLst>
          </p:cNvPr>
          <p:cNvSpPr/>
          <p:nvPr/>
        </p:nvSpPr>
        <p:spPr>
          <a:xfrm>
            <a:off x="131786" y="2967245"/>
            <a:ext cx="1005840" cy="1247795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0D8D330-E4C2-49A5-9F6D-3533FE91B96F}"/>
              </a:ext>
            </a:extLst>
          </p:cNvPr>
          <p:cNvSpPr/>
          <p:nvPr/>
        </p:nvSpPr>
        <p:spPr>
          <a:xfrm>
            <a:off x="131786" y="4235430"/>
            <a:ext cx="1005840" cy="1247795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FC5CCA-7819-456C-97C8-FD13F110B169}"/>
              </a:ext>
            </a:extLst>
          </p:cNvPr>
          <p:cNvSpPr/>
          <p:nvPr/>
        </p:nvSpPr>
        <p:spPr>
          <a:xfrm>
            <a:off x="1167735" y="1682750"/>
            <a:ext cx="1005840" cy="1247795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844C13-30B4-4C35-A730-66E879897BE6}"/>
              </a:ext>
            </a:extLst>
          </p:cNvPr>
          <p:cNvSpPr/>
          <p:nvPr/>
        </p:nvSpPr>
        <p:spPr>
          <a:xfrm>
            <a:off x="1167735" y="2967245"/>
            <a:ext cx="1005840" cy="1247795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900BC7-85A4-48DA-8856-3454CFBD1A2D}"/>
              </a:ext>
            </a:extLst>
          </p:cNvPr>
          <p:cNvSpPr/>
          <p:nvPr/>
        </p:nvSpPr>
        <p:spPr>
          <a:xfrm>
            <a:off x="1167735" y="4235430"/>
            <a:ext cx="1005840" cy="1247795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950218-75DB-4885-8B14-E4599B2EB5D9}"/>
              </a:ext>
            </a:extLst>
          </p:cNvPr>
          <p:cNvSpPr/>
          <p:nvPr/>
        </p:nvSpPr>
        <p:spPr>
          <a:xfrm>
            <a:off x="2203683" y="1682750"/>
            <a:ext cx="1005840" cy="1247795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4C133F-535D-41F4-8300-AF5CEA34EC78}"/>
              </a:ext>
            </a:extLst>
          </p:cNvPr>
          <p:cNvSpPr/>
          <p:nvPr/>
        </p:nvSpPr>
        <p:spPr>
          <a:xfrm>
            <a:off x="2203683" y="2967245"/>
            <a:ext cx="1005840" cy="1247795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540A5C2-BA68-43D4-928A-F23127E61050}"/>
              </a:ext>
            </a:extLst>
          </p:cNvPr>
          <p:cNvSpPr/>
          <p:nvPr/>
        </p:nvSpPr>
        <p:spPr>
          <a:xfrm>
            <a:off x="2203683" y="4235430"/>
            <a:ext cx="1005840" cy="1247795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59" name="Rounded Rectangle 35">
            <a:extLst>
              <a:ext uri="{FF2B5EF4-FFF2-40B4-BE49-F238E27FC236}">
                <a16:creationId xmlns:a16="http://schemas.microsoft.com/office/drawing/2014/main" id="{8017B6FB-B9D3-45A0-B2E9-3524B9D10ECF}"/>
              </a:ext>
            </a:extLst>
          </p:cNvPr>
          <p:cNvSpPr/>
          <p:nvPr/>
        </p:nvSpPr>
        <p:spPr>
          <a:xfrm>
            <a:off x="276283" y="1979214"/>
            <a:ext cx="1069917" cy="1047016"/>
          </a:xfrm>
          <a:prstGeom prst="roundRect">
            <a:avLst>
              <a:gd name="adj" fmla="val 10693"/>
            </a:avLst>
          </a:prstGeom>
          <a:solidFill>
            <a:schemeClr val="bg1"/>
          </a:solidFill>
          <a:ln w="6350">
            <a:solidFill>
              <a:srgbClr val="B3B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0" name="Rounded Rectangle 34">
            <a:extLst>
              <a:ext uri="{FF2B5EF4-FFF2-40B4-BE49-F238E27FC236}">
                <a16:creationId xmlns:a16="http://schemas.microsoft.com/office/drawing/2014/main" id="{253D8E3F-A743-47D1-9071-5A8BA2B9ED92}"/>
              </a:ext>
            </a:extLst>
          </p:cNvPr>
          <p:cNvSpPr/>
          <p:nvPr/>
        </p:nvSpPr>
        <p:spPr>
          <a:xfrm>
            <a:off x="1479595" y="1952653"/>
            <a:ext cx="971506" cy="1616047"/>
          </a:xfrm>
          <a:prstGeom prst="roundRect">
            <a:avLst>
              <a:gd name="adj" fmla="val 11862"/>
            </a:avLst>
          </a:prstGeom>
          <a:solidFill>
            <a:schemeClr val="bg1"/>
          </a:solidFill>
          <a:ln w="6350">
            <a:solidFill>
              <a:srgbClr val="B3B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61" name="Rounded Rectangle 113">
            <a:extLst>
              <a:ext uri="{FF2B5EF4-FFF2-40B4-BE49-F238E27FC236}">
                <a16:creationId xmlns:a16="http://schemas.microsoft.com/office/drawing/2014/main" id="{1FA4957E-672A-4A98-88BA-3B237D93B233}"/>
              </a:ext>
            </a:extLst>
          </p:cNvPr>
          <p:cNvSpPr/>
          <p:nvPr/>
        </p:nvSpPr>
        <p:spPr>
          <a:xfrm>
            <a:off x="1469571" y="3708400"/>
            <a:ext cx="1641929" cy="1244600"/>
          </a:xfrm>
          <a:custGeom>
            <a:avLst/>
            <a:gdLst>
              <a:gd name="connsiteX0" fmla="*/ 610022 w 1372541"/>
              <a:gd name="connsiteY0" fmla="*/ 0 h 1343367"/>
              <a:gd name="connsiteX1" fmla="*/ 1220033 w 1372541"/>
              <a:gd name="connsiteY1" fmla="*/ 0 h 1343367"/>
              <a:gd name="connsiteX2" fmla="*/ 1372541 w 1372541"/>
              <a:gd name="connsiteY2" fmla="*/ 152508 h 1343367"/>
              <a:gd name="connsiteX3" fmla="*/ 1372541 w 1372541"/>
              <a:gd name="connsiteY3" fmla="*/ 1190859 h 1343367"/>
              <a:gd name="connsiteX4" fmla="*/ 1220033 w 1372541"/>
              <a:gd name="connsiteY4" fmla="*/ 1343367 h 1343367"/>
              <a:gd name="connsiteX5" fmla="*/ 610022 w 1372541"/>
              <a:gd name="connsiteY5" fmla="*/ 1343367 h 1343367"/>
              <a:gd name="connsiteX6" fmla="*/ 457514 w 1372541"/>
              <a:gd name="connsiteY6" fmla="*/ 1190859 h 1343367"/>
              <a:gd name="connsiteX7" fmla="*/ 457514 w 1372541"/>
              <a:gd name="connsiteY7" fmla="*/ 597713 h 1343367"/>
              <a:gd name="connsiteX8" fmla="*/ 456296 w 1372541"/>
              <a:gd name="connsiteY8" fmla="*/ 597713 h 1343367"/>
              <a:gd name="connsiteX9" fmla="*/ 371263 w 1372541"/>
              <a:gd name="connsiteY9" fmla="*/ 517497 h 1343367"/>
              <a:gd name="connsiteX10" fmla="*/ 95038 w 1372541"/>
              <a:gd name="connsiteY10" fmla="*/ 589767 h 1343367"/>
              <a:gd name="connsiteX11" fmla="*/ 0 w 1372541"/>
              <a:gd name="connsiteY11" fmla="*/ 431246 h 1343367"/>
              <a:gd name="connsiteX12" fmla="*/ 0 w 1372541"/>
              <a:gd name="connsiteY12" fmla="*/ 86252 h 1343367"/>
              <a:gd name="connsiteX13" fmla="*/ 86251 w 1372541"/>
              <a:gd name="connsiteY13" fmla="*/ 1 h 1343367"/>
              <a:gd name="connsiteX14" fmla="*/ 610017 w 1372541"/>
              <a:gd name="connsiteY14" fmla="*/ 1 h 1343367"/>
              <a:gd name="connsiteX15" fmla="*/ 610022 w 1372541"/>
              <a:gd name="connsiteY15" fmla="*/ 0 h 1343367"/>
              <a:gd name="connsiteX0" fmla="*/ 610022 w 1372541"/>
              <a:gd name="connsiteY0" fmla="*/ 0 h 1343367"/>
              <a:gd name="connsiteX1" fmla="*/ 1220033 w 1372541"/>
              <a:gd name="connsiteY1" fmla="*/ 0 h 1343367"/>
              <a:gd name="connsiteX2" fmla="*/ 1372541 w 1372541"/>
              <a:gd name="connsiteY2" fmla="*/ 152508 h 1343367"/>
              <a:gd name="connsiteX3" fmla="*/ 1372541 w 1372541"/>
              <a:gd name="connsiteY3" fmla="*/ 1190859 h 1343367"/>
              <a:gd name="connsiteX4" fmla="*/ 1220033 w 1372541"/>
              <a:gd name="connsiteY4" fmla="*/ 1343367 h 1343367"/>
              <a:gd name="connsiteX5" fmla="*/ 610022 w 1372541"/>
              <a:gd name="connsiteY5" fmla="*/ 1343367 h 1343367"/>
              <a:gd name="connsiteX6" fmla="*/ 457514 w 1372541"/>
              <a:gd name="connsiteY6" fmla="*/ 1190859 h 1343367"/>
              <a:gd name="connsiteX7" fmla="*/ 457514 w 1372541"/>
              <a:gd name="connsiteY7" fmla="*/ 597713 h 1343367"/>
              <a:gd name="connsiteX8" fmla="*/ 456296 w 1372541"/>
              <a:gd name="connsiteY8" fmla="*/ 597713 h 1343367"/>
              <a:gd name="connsiteX9" fmla="*/ 371263 w 1372541"/>
              <a:gd name="connsiteY9" fmla="*/ 584949 h 1343367"/>
              <a:gd name="connsiteX10" fmla="*/ 95038 w 1372541"/>
              <a:gd name="connsiteY10" fmla="*/ 589767 h 1343367"/>
              <a:gd name="connsiteX11" fmla="*/ 0 w 1372541"/>
              <a:gd name="connsiteY11" fmla="*/ 431246 h 1343367"/>
              <a:gd name="connsiteX12" fmla="*/ 0 w 1372541"/>
              <a:gd name="connsiteY12" fmla="*/ 86252 h 1343367"/>
              <a:gd name="connsiteX13" fmla="*/ 86251 w 1372541"/>
              <a:gd name="connsiteY13" fmla="*/ 1 h 1343367"/>
              <a:gd name="connsiteX14" fmla="*/ 610017 w 1372541"/>
              <a:gd name="connsiteY14" fmla="*/ 1 h 1343367"/>
              <a:gd name="connsiteX15" fmla="*/ 610022 w 1372541"/>
              <a:gd name="connsiteY15" fmla="*/ 0 h 1343367"/>
              <a:gd name="connsiteX0" fmla="*/ 610022 w 1372541"/>
              <a:gd name="connsiteY0" fmla="*/ 0 h 1343367"/>
              <a:gd name="connsiteX1" fmla="*/ 1220033 w 1372541"/>
              <a:gd name="connsiteY1" fmla="*/ 0 h 1343367"/>
              <a:gd name="connsiteX2" fmla="*/ 1372541 w 1372541"/>
              <a:gd name="connsiteY2" fmla="*/ 152508 h 1343367"/>
              <a:gd name="connsiteX3" fmla="*/ 1372541 w 1372541"/>
              <a:gd name="connsiteY3" fmla="*/ 1190859 h 1343367"/>
              <a:gd name="connsiteX4" fmla="*/ 1220033 w 1372541"/>
              <a:gd name="connsiteY4" fmla="*/ 1343367 h 1343367"/>
              <a:gd name="connsiteX5" fmla="*/ 610022 w 1372541"/>
              <a:gd name="connsiteY5" fmla="*/ 1343367 h 1343367"/>
              <a:gd name="connsiteX6" fmla="*/ 457514 w 1372541"/>
              <a:gd name="connsiteY6" fmla="*/ 1190859 h 1343367"/>
              <a:gd name="connsiteX7" fmla="*/ 457514 w 1372541"/>
              <a:gd name="connsiteY7" fmla="*/ 597713 h 1343367"/>
              <a:gd name="connsiteX8" fmla="*/ 456296 w 1372541"/>
              <a:gd name="connsiteY8" fmla="*/ 641075 h 1343367"/>
              <a:gd name="connsiteX9" fmla="*/ 371263 w 1372541"/>
              <a:gd name="connsiteY9" fmla="*/ 584949 h 1343367"/>
              <a:gd name="connsiteX10" fmla="*/ 95038 w 1372541"/>
              <a:gd name="connsiteY10" fmla="*/ 589767 h 1343367"/>
              <a:gd name="connsiteX11" fmla="*/ 0 w 1372541"/>
              <a:gd name="connsiteY11" fmla="*/ 431246 h 1343367"/>
              <a:gd name="connsiteX12" fmla="*/ 0 w 1372541"/>
              <a:gd name="connsiteY12" fmla="*/ 86252 h 1343367"/>
              <a:gd name="connsiteX13" fmla="*/ 86251 w 1372541"/>
              <a:gd name="connsiteY13" fmla="*/ 1 h 1343367"/>
              <a:gd name="connsiteX14" fmla="*/ 610017 w 1372541"/>
              <a:gd name="connsiteY14" fmla="*/ 1 h 1343367"/>
              <a:gd name="connsiteX15" fmla="*/ 610022 w 1372541"/>
              <a:gd name="connsiteY15" fmla="*/ 0 h 1343367"/>
              <a:gd name="connsiteX0" fmla="*/ 610022 w 1372541"/>
              <a:gd name="connsiteY0" fmla="*/ 0 h 1343367"/>
              <a:gd name="connsiteX1" fmla="*/ 1220033 w 1372541"/>
              <a:gd name="connsiteY1" fmla="*/ 0 h 1343367"/>
              <a:gd name="connsiteX2" fmla="*/ 1372541 w 1372541"/>
              <a:gd name="connsiteY2" fmla="*/ 152508 h 1343367"/>
              <a:gd name="connsiteX3" fmla="*/ 1372541 w 1372541"/>
              <a:gd name="connsiteY3" fmla="*/ 1190859 h 1343367"/>
              <a:gd name="connsiteX4" fmla="*/ 1220033 w 1372541"/>
              <a:gd name="connsiteY4" fmla="*/ 1343367 h 1343367"/>
              <a:gd name="connsiteX5" fmla="*/ 610022 w 1372541"/>
              <a:gd name="connsiteY5" fmla="*/ 1343367 h 1343367"/>
              <a:gd name="connsiteX6" fmla="*/ 457514 w 1372541"/>
              <a:gd name="connsiteY6" fmla="*/ 1190859 h 1343367"/>
              <a:gd name="connsiteX7" fmla="*/ 457514 w 1372541"/>
              <a:gd name="connsiteY7" fmla="*/ 597713 h 1343367"/>
              <a:gd name="connsiteX8" fmla="*/ 447509 w 1372541"/>
              <a:gd name="connsiteY8" fmla="*/ 641075 h 1343367"/>
              <a:gd name="connsiteX9" fmla="*/ 371263 w 1372541"/>
              <a:gd name="connsiteY9" fmla="*/ 584949 h 1343367"/>
              <a:gd name="connsiteX10" fmla="*/ 95038 w 1372541"/>
              <a:gd name="connsiteY10" fmla="*/ 589767 h 1343367"/>
              <a:gd name="connsiteX11" fmla="*/ 0 w 1372541"/>
              <a:gd name="connsiteY11" fmla="*/ 431246 h 1343367"/>
              <a:gd name="connsiteX12" fmla="*/ 0 w 1372541"/>
              <a:gd name="connsiteY12" fmla="*/ 86252 h 1343367"/>
              <a:gd name="connsiteX13" fmla="*/ 86251 w 1372541"/>
              <a:gd name="connsiteY13" fmla="*/ 1 h 1343367"/>
              <a:gd name="connsiteX14" fmla="*/ 610017 w 1372541"/>
              <a:gd name="connsiteY14" fmla="*/ 1 h 1343367"/>
              <a:gd name="connsiteX15" fmla="*/ 610022 w 1372541"/>
              <a:gd name="connsiteY15" fmla="*/ 0 h 1343367"/>
              <a:gd name="connsiteX0" fmla="*/ 610022 w 1372541"/>
              <a:gd name="connsiteY0" fmla="*/ 0 h 1343367"/>
              <a:gd name="connsiteX1" fmla="*/ 1220033 w 1372541"/>
              <a:gd name="connsiteY1" fmla="*/ 0 h 1343367"/>
              <a:gd name="connsiteX2" fmla="*/ 1372541 w 1372541"/>
              <a:gd name="connsiteY2" fmla="*/ 152508 h 1343367"/>
              <a:gd name="connsiteX3" fmla="*/ 1372541 w 1372541"/>
              <a:gd name="connsiteY3" fmla="*/ 1190859 h 1343367"/>
              <a:gd name="connsiteX4" fmla="*/ 1220033 w 1372541"/>
              <a:gd name="connsiteY4" fmla="*/ 1343367 h 1343367"/>
              <a:gd name="connsiteX5" fmla="*/ 610022 w 1372541"/>
              <a:gd name="connsiteY5" fmla="*/ 1343367 h 1343367"/>
              <a:gd name="connsiteX6" fmla="*/ 457514 w 1372541"/>
              <a:gd name="connsiteY6" fmla="*/ 1190859 h 1343367"/>
              <a:gd name="connsiteX7" fmla="*/ 457514 w 1372541"/>
              <a:gd name="connsiteY7" fmla="*/ 597713 h 1343367"/>
              <a:gd name="connsiteX8" fmla="*/ 443116 w 1372541"/>
              <a:gd name="connsiteY8" fmla="*/ 631439 h 1343367"/>
              <a:gd name="connsiteX9" fmla="*/ 371263 w 1372541"/>
              <a:gd name="connsiteY9" fmla="*/ 584949 h 1343367"/>
              <a:gd name="connsiteX10" fmla="*/ 95038 w 1372541"/>
              <a:gd name="connsiteY10" fmla="*/ 589767 h 1343367"/>
              <a:gd name="connsiteX11" fmla="*/ 0 w 1372541"/>
              <a:gd name="connsiteY11" fmla="*/ 431246 h 1343367"/>
              <a:gd name="connsiteX12" fmla="*/ 0 w 1372541"/>
              <a:gd name="connsiteY12" fmla="*/ 86252 h 1343367"/>
              <a:gd name="connsiteX13" fmla="*/ 86251 w 1372541"/>
              <a:gd name="connsiteY13" fmla="*/ 1 h 1343367"/>
              <a:gd name="connsiteX14" fmla="*/ 610017 w 1372541"/>
              <a:gd name="connsiteY14" fmla="*/ 1 h 1343367"/>
              <a:gd name="connsiteX15" fmla="*/ 610022 w 1372541"/>
              <a:gd name="connsiteY15" fmla="*/ 0 h 1343367"/>
              <a:gd name="connsiteX0" fmla="*/ 610022 w 1372541"/>
              <a:gd name="connsiteY0" fmla="*/ 0 h 1343367"/>
              <a:gd name="connsiteX1" fmla="*/ 1220033 w 1372541"/>
              <a:gd name="connsiteY1" fmla="*/ 0 h 1343367"/>
              <a:gd name="connsiteX2" fmla="*/ 1372541 w 1372541"/>
              <a:gd name="connsiteY2" fmla="*/ 152508 h 1343367"/>
              <a:gd name="connsiteX3" fmla="*/ 1372541 w 1372541"/>
              <a:gd name="connsiteY3" fmla="*/ 1190859 h 1343367"/>
              <a:gd name="connsiteX4" fmla="*/ 1220033 w 1372541"/>
              <a:gd name="connsiteY4" fmla="*/ 1343367 h 1343367"/>
              <a:gd name="connsiteX5" fmla="*/ 610022 w 1372541"/>
              <a:gd name="connsiteY5" fmla="*/ 1343367 h 1343367"/>
              <a:gd name="connsiteX6" fmla="*/ 457514 w 1372541"/>
              <a:gd name="connsiteY6" fmla="*/ 1190859 h 1343367"/>
              <a:gd name="connsiteX7" fmla="*/ 457514 w 1372541"/>
              <a:gd name="connsiteY7" fmla="*/ 597713 h 1343367"/>
              <a:gd name="connsiteX8" fmla="*/ 458493 w 1372541"/>
              <a:gd name="connsiteY8" fmla="*/ 669983 h 1343367"/>
              <a:gd name="connsiteX9" fmla="*/ 371263 w 1372541"/>
              <a:gd name="connsiteY9" fmla="*/ 584949 h 1343367"/>
              <a:gd name="connsiteX10" fmla="*/ 95038 w 1372541"/>
              <a:gd name="connsiteY10" fmla="*/ 589767 h 1343367"/>
              <a:gd name="connsiteX11" fmla="*/ 0 w 1372541"/>
              <a:gd name="connsiteY11" fmla="*/ 431246 h 1343367"/>
              <a:gd name="connsiteX12" fmla="*/ 0 w 1372541"/>
              <a:gd name="connsiteY12" fmla="*/ 86252 h 1343367"/>
              <a:gd name="connsiteX13" fmla="*/ 86251 w 1372541"/>
              <a:gd name="connsiteY13" fmla="*/ 1 h 1343367"/>
              <a:gd name="connsiteX14" fmla="*/ 610017 w 1372541"/>
              <a:gd name="connsiteY14" fmla="*/ 1 h 1343367"/>
              <a:gd name="connsiteX15" fmla="*/ 610022 w 1372541"/>
              <a:gd name="connsiteY15" fmla="*/ 0 h 1343367"/>
              <a:gd name="connsiteX0" fmla="*/ 610022 w 1372541"/>
              <a:gd name="connsiteY0" fmla="*/ 0 h 1343367"/>
              <a:gd name="connsiteX1" fmla="*/ 1220033 w 1372541"/>
              <a:gd name="connsiteY1" fmla="*/ 0 h 1343367"/>
              <a:gd name="connsiteX2" fmla="*/ 1372541 w 1372541"/>
              <a:gd name="connsiteY2" fmla="*/ 152508 h 1343367"/>
              <a:gd name="connsiteX3" fmla="*/ 1372541 w 1372541"/>
              <a:gd name="connsiteY3" fmla="*/ 1190859 h 1343367"/>
              <a:gd name="connsiteX4" fmla="*/ 1220033 w 1372541"/>
              <a:gd name="connsiteY4" fmla="*/ 1343367 h 1343367"/>
              <a:gd name="connsiteX5" fmla="*/ 610022 w 1372541"/>
              <a:gd name="connsiteY5" fmla="*/ 1343367 h 1343367"/>
              <a:gd name="connsiteX6" fmla="*/ 457514 w 1372541"/>
              <a:gd name="connsiteY6" fmla="*/ 1190859 h 1343367"/>
              <a:gd name="connsiteX7" fmla="*/ 459247 w 1372541"/>
              <a:gd name="connsiteY7" fmla="*/ 729466 h 1343367"/>
              <a:gd name="connsiteX8" fmla="*/ 458493 w 1372541"/>
              <a:gd name="connsiteY8" fmla="*/ 669983 h 1343367"/>
              <a:gd name="connsiteX9" fmla="*/ 371263 w 1372541"/>
              <a:gd name="connsiteY9" fmla="*/ 584949 h 1343367"/>
              <a:gd name="connsiteX10" fmla="*/ 95038 w 1372541"/>
              <a:gd name="connsiteY10" fmla="*/ 589767 h 1343367"/>
              <a:gd name="connsiteX11" fmla="*/ 0 w 1372541"/>
              <a:gd name="connsiteY11" fmla="*/ 431246 h 1343367"/>
              <a:gd name="connsiteX12" fmla="*/ 0 w 1372541"/>
              <a:gd name="connsiteY12" fmla="*/ 86252 h 1343367"/>
              <a:gd name="connsiteX13" fmla="*/ 86251 w 1372541"/>
              <a:gd name="connsiteY13" fmla="*/ 1 h 1343367"/>
              <a:gd name="connsiteX14" fmla="*/ 610017 w 1372541"/>
              <a:gd name="connsiteY14" fmla="*/ 1 h 1343367"/>
              <a:gd name="connsiteX15" fmla="*/ 610022 w 1372541"/>
              <a:gd name="connsiteY15" fmla="*/ 0 h 1343367"/>
              <a:gd name="connsiteX0" fmla="*/ 610022 w 1372541"/>
              <a:gd name="connsiteY0" fmla="*/ 0 h 1343367"/>
              <a:gd name="connsiteX1" fmla="*/ 1220033 w 1372541"/>
              <a:gd name="connsiteY1" fmla="*/ 0 h 1343367"/>
              <a:gd name="connsiteX2" fmla="*/ 1372541 w 1372541"/>
              <a:gd name="connsiteY2" fmla="*/ 152508 h 1343367"/>
              <a:gd name="connsiteX3" fmla="*/ 1372541 w 1372541"/>
              <a:gd name="connsiteY3" fmla="*/ 1190859 h 1343367"/>
              <a:gd name="connsiteX4" fmla="*/ 1220033 w 1372541"/>
              <a:gd name="connsiteY4" fmla="*/ 1343367 h 1343367"/>
              <a:gd name="connsiteX5" fmla="*/ 610022 w 1372541"/>
              <a:gd name="connsiteY5" fmla="*/ 1343367 h 1343367"/>
              <a:gd name="connsiteX6" fmla="*/ 457514 w 1372541"/>
              <a:gd name="connsiteY6" fmla="*/ 1190859 h 1343367"/>
              <a:gd name="connsiteX7" fmla="*/ 459247 w 1372541"/>
              <a:gd name="connsiteY7" fmla="*/ 729466 h 1343367"/>
              <a:gd name="connsiteX8" fmla="*/ 458493 w 1372541"/>
              <a:gd name="connsiteY8" fmla="*/ 669983 h 1343367"/>
              <a:gd name="connsiteX9" fmla="*/ 371263 w 1372541"/>
              <a:gd name="connsiteY9" fmla="*/ 584949 h 1343367"/>
              <a:gd name="connsiteX10" fmla="*/ 95038 w 1372541"/>
              <a:gd name="connsiteY10" fmla="*/ 589767 h 1343367"/>
              <a:gd name="connsiteX11" fmla="*/ 0 w 1372541"/>
              <a:gd name="connsiteY11" fmla="*/ 431246 h 1343367"/>
              <a:gd name="connsiteX12" fmla="*/ 0 w 1372541"/>
              <a:gd name="connsiteY12" fmla="*/ 86252 h 1343367"/>
              <a:gd name="connsiteX13" fmla="*/ 58835 w 1372541"/>
              <a:gd name="connsiteY13" fmla="*/ 1 h 1343367"/>
              <a:gd name="connsiteX14" fmla="*/ 610017 w 1372541"/>
              <a:gd name="connsiteY14" fmla="*/ 1 h 1343367"/>
              <a:gd name="connsiteX15" fmla="*/ 610022 w 1372541"/>
              <a:gd name="connsiteY15" fmla="*/ 0 h 1343367"/>
              <a:gd name="connsiteX0" fmla="*/ 610022 w 1372541"/>
              <a:gd name="connsiteY0" fmla="*/ 0 h 1343367"/>
              <a:gd name="connsiteX1" fmla="*/ 1220033 w 1372541"/>
              <a:gd name="connsiteY1" fmla="*/ 0 h 1343367"/>
              <a:gd name="connsiteX2" fmla="*/ 1372541 w 1372541"/>
              <a:gd name="connsiteY2" fmla="*/ 152508 h 1343367"/>
              <a:gd name="connsiteX3" fmla="*/ 1372541 w 1372541"/>
              <a:gd name="connsiteY3" fmla="*/ 1190859 h 1343367"/>
              <a:gd name="connsiteX4" fmla="*/ 1220033 w 1372541"/>
              <a:gd name="connsiteY4" fmla="*/ 1343367 h 1343367"/>
              <a:gd name="connsiteX5" fmla="*/ 610022 w 1372541"/>
              <a:gd name="connsiteY5" fmla="*/ 1343367 h 1343367"/>
              <a:gd name="connsiteX6" fmla="*/ 457514 w 1372541"/>
              <a:gd name="connsiteY6" fmla="*/ 1190859 h 1343367"/>
              <a:gd name="connsiteX7" fmla="*/ 459247 w 1372541"/>
              <a:gd name="connsiteY7" fmla="*/ 729466 h 1343367"/>
              <a:gd name="connsiteX8" fmla="*/ 458493 w 1372541"/>
              <a:gd name="connsiteY8" fmla="*/ 669983 h 1343367"/>
              <a:gd name="connsiteX9" fmla="*/ 371263 w 1372541"/>
              <a:gd name="connsiteY9" fmla="*/ 584949 h 1343367"/>
              <a:gd name="connsiteX10" fmla="*/ 95038 w 1372541"/>
              <a:gd name="connsiteY10" fmla="*/ 589767 h 1343367"/>
              <a:gd name="connsiteX11" fmla="*/ 0 w 1372541"/>
              <a:gd name="connsiteY11" fmla="*/ 431246 h 1343367"/>
              <a:gd name="connsiteX12" fmla="*/ 0 w 1372541"/>
              <a:gd name="connsiteY12" fmla="*/ 86252 h 1343367"/>
              <a:gd name="connsiteX13" fmla="*/ 58835 w 1372541"/>
              <a:gd name="connsiteY13" fmla="*/ 1 h 1343367"/>
              <a:gd name="connsiteX14" fmla="*/ 610017 w 1372541"/>
              <a:gd name="connsiteY14" fmla="*/ 1 h 1343367"/>
              <a:gd name="connsiteX15" fmla="*/ 610022 w 1372541"/>
              <a:gd name="connsiteY15" fmla="*/ 0 h 1343367"/>
              <a:gd name="connsiteX0" fmla="*/ 610022 w 1372542"/>
              <a:gd name="connsiteY0" fmla="*/ 0 h 1343367"/>
              <a:gd name="connsiteX1" fmla="*/ 1289629 w 1372542"/>
              <a:gd name="connsiteY1" fmla="*/ 0 h 1343367"/>
              <a:gd name="connsiteX2" fmla="*/ 1372541 w 1372542"/>
              <a:gd name="connsiteY2" fmla="*/ 152508 h 1343367"/>
              <a:gd name="connsiteX3" fmla="*/ 1372541 w 1372542"/>
              <a:gd name="connsiteY3" fmla="*/ 1190859 h 1343367"/>
              <a:gd name="connsiteX4" fmla="*/ 1220033 w 1372542"/>
              <a:gd name="connsiteY4" fmla="*/ 1343367 h 1343367"/>
              <a:gd name="connsiteX5" fmla="*/ 610022 w 1372542"/>
              <a:gd name="connsiteY5" fmla="*/ 1343367 h 1343367"/>
              <a:gd name="connsiteX6" fmla="*/ 457514 w 1372542"/>
              <a:gd name="connsiteY6" fmla="*/ 1190859 h 1343367"/>
              <a:gd name="connsiteX7" fmla="*/ 459247 w 1372542"/>
              <a:gd name="connsiteY7" fmla="*/ 729466 h 1343367"/>
              <a:gd name="connsiteX8" fmla="*/ 458493 w 1372542"/>
              <a:gd name="connsiteY8" fmla="*/ 669983 h 1343367"/>
              <a:gd name="connsiteX9" fmla="*/ 371263 w 1372542"/>
              <a:gd name="connsiteY9" fmla="*/ 584949 h 1343367"/>
              <a:gd name="connsiteX10" fmla="*/ 95038 w 1372542"/>
              <a:gd name="connsiteY10" fmla="*/ 589767 h 1343367"/>
              <a:gd name="connsiteX11" fmla="*/ 0 w 1372542"/>
              <a:gd name="connsiteY11" fmla="*/ 431246 h 1343367"/>
              <a:gd name="connsiteX12" fmla="*/ 0 w 1372542"/>
              <a:gd name="connsiteY12" fmla="*/ 86252 h 1343367"/>
              <a:gd name="connsiteX13" fmla="*/ 58835 w 1372542"/>
              <a:gd name="connsiteY13" fmla="*/ 1 h 1343367"/>
              <a:gd name="connsiteX14" fmla="*/ 610017 w 1372542"/>
              <a:gd name="connsiteY14" fmla="*/ 1 h 1343367"/>
              <a:gd name="connsiteX15" fmla="*/ 610022 w 1372542"/>
              <a:gd name="connsiteY15" fmla="*/ 0 h 1343367"/>
              <a:gd name="connsiteX0" fmla="*/ 610022 w 1372542"/>
              <a:gd name="connsiteY0" fmla="*/ 0 h 1343367"/>
              <a:gd name="connsiteX1" fmla="*/ 1289629 w 1372542"/>
              <a:gd name="connsiteY1" fmla="*/ 0 h 1343367"/>
              <a:gd name="connsiteX2" fmla="*/ 1372541 w 1372542"/>
              <a:gd name="connsiteY2" fmla="*/ 152508 h 1343367"/>
              <a:gd name="connsiteX3" fmla="*/ 1368323 w 1372542"/>
              <a:gd name="connsiteY3" fmla="*/ 1235338 h 1343367"/>
              <a:gd name="connsiteX4" fmla="*/ 1220033 w 1372542"/>
              <a:gd name="connsiteY4" fmla="*/ 1343367 h 1343367"/>
              <a:gd name="connsiteX5" fmla="*/ 610022 w 1372542"/>
              <a:gd name="connsiteY5" fmla="*/ 1343367 h 1343367"/>
              <a:gd name="connsiteX6" fmla="*/ 457514 w 1372542"/>
              <a:gd name="connsiteY6" fmla="*/ 1190859 h 1343367"/>
              <a:gd name="connsiteX7" fmla="*/ 459247 w 1372542"/>
              <a:gd name="connsiteY7" fmla="*/ 729466 h 1343367"/>
              <a:gd name="connsiteX8" fmla="*/ 458493 w 1372542"/>
              <a:gd name="connsiteY8" fmla="*/ 669983 h 1343367"/>
              <a:gd name="connsiteX9" fmla="*/ 371263 w 1372542"/>
              <a:gd name="connsiteY9" fmla="*/ 584949 h 1343367"/>
              <a:gd name="connsiteX10" fmla="*/ 95038 w 1372542"/>
              <a:gd name="connsiteY10" fmla="*/ 589767 h 1343367"/>
              <a:gd name="connsiteX11" fmla="*/ 0 w 1372542"/>
              <a:gd name="connsiteY11" fmla="*/ 431246 h 1343367"/>
              <a:gd name="connsiteX12" fmla="*/ 0 w 1372542"/>
              <a:gd name="connsiteY12" fmla="*/ 86252 h 1343367"/>
              <a:gd name="connsiteX13" fmla="*/ 58835 w 1372542"/>
              <a:gd name="connsiteY13" fmla="*/ 1 h 1343367"/>
              <a:gd name="connsiteX14" fmla="*/ 610017 w 1372542"/>
              <a:gd name="connsiteY14" fmla="*/ 1 h 1343367"/>
              <a:gd name="connsiteX15" fmla="*/ 610022 w 1372542"/>
              <a:gd name="connsiteY15" fmla="*/ 0 h 1343367"/>
              <a:gd name="connsiteX0" fmla="*/ 610022 w 1372542"/>
              <a:gd name="connsiteY0" fmla="*/ 0 h 1343367"/>
              <a:gd name="connsiteX1" fmla="*/ 1289629 w 1372542"/>
              <a:gd name="connsiteY1" fmla="*/ 0 h 1343367"/>
              <a:gd name="connsiteX2" fmla="*/ 1372541 w 1372542"/>
              <a:gd name="connsiteY2" fmla="*/ 152508 h 1343367"/>
              <a:gd name="connsiteX3" fmla="*/ 1368323 w 1372542"/>
              <a:gd name="connsiteY3" fmla="*/ 1235338 h 1343367"/>
              <a:gd name="connsiteX4" fmla="*/ 1276975 w 1372542"/>
              <a:gd name="connsiteY4" fmla="*/ 1338425 h 1343367"/>
              <a:gd name="connsiteX5" fmla="*/ 610022 w 1372542"/>
              <a:gd name="connsiteY5" fmla="*/ 1343367 h 1343367"/>
              <a:gd name="connsiteX6" fmla="*/ 457514 w 1372542"/>
              <a:gd name="connsiteY6" fmla="*/ 1190859 h 1343367"/>
              <a:gd name="connsiteX7" fmla="*/ 459247 w 1372542"/>
              <a:gd name="connsiteY7" fmla="*/ 729466 h 1343367"/>
              <a:gd name="connsiteX8" fmla="*/ 458493 w 1372542"/>
              <a:gd name="connsiteY8" fmla="*/ 669983 h 1343367"/>
              <a:gd name="connsiteX9" fmla="*/ 371263 w 1372542"/>
              <a:gd name="connsiteY9" fmla="*/ 584949 h 1343367"/>
              <a:gd name="connsiteX10" fmla="*/ 95038 w 1372542"/>
              <a:gd name="connsiteY10" fmla="*/ 589767 h 1343367"/>
              <a:gd name="connsiteX11" fmla="*/ 0 w 1372542"/>
              <a:gd name="connsiteY11" fmla="*/ 431246 h 1343367"/>
              <a:gd name="connsiteX12" fmla="*/ 0 w 1372542"/>
              <a:gd name="connsiteY12" fmla="*/ 86252 h 1343367"/>
              <a:gd name="connsiteX13" fmla="*/ 58835 w 1372542"/>
              <a:gd name="connsiteY13" fmla="*/ 1 h 1343367"/>
              <a:gd name="connsiteX14" fmla="*/ 610017 w 1372542"/>
              <a:gd name="connsiteY14" fmla="*/ 1 h 1343367"/>
              <a:gd name="connsiteX15" fmla="*/ 610022 w 1372542"/>
              <a:gd name="connsiteY15" fmla="*/ 0 h 1343367"/>
              <a:gd name="connsiteX0" fmla="*/ 610022 w 1372542"/>
              <a:gd name="connsiteY0" fmla="*/ 0 h 1343367"/>
              <a:gd name="connsiteX1" fmla="*/ 1289629 w 1372542"/>
              <a:gd name="connsiteY1" fmla="*/ 0 h 1343367"/>
              <a:gd name="connsiteX2" fmla="*/ 1372541 w 1372542"/>
              <a:gd name="connsiteY2" fmla="*/ 152508 h 1343367"/>
              <a:gd name="connsiteX3" fmla="*/ 1368323 w 1372542"/>
              <a:gd name="connsiteY3" fmla="*/ 1235338 h 1343367"/>
              <a:gd name="connsiteX4" fmla="*/ 1276975 w 1372542"/>
              <a:gd name="connsiteY4" fmla="*/ 1338425 h 1343367"/>
              <a:gd name="connsiteX5" fmla="*/ 610022 w 1372542"/>
              <a:gd name="connsiteY5" fmla="*/ 1343367 h 1343367"/>
              <a:gd name="connsiteX6" fmla="*/ 457514 w 1372542"/>
              <a:gd name="connsiteY6" fmla="*/ 1190859 h 1343367"/>
              <a:gd name="connsiteX7" fmla="*/ 459247 w 1372542"/>
              <a:gd name="connsiteY7" fmla="*/ 729466 h 1343367"/>
              <a:gd name="connsiteX8" fmla="*/ 458493 w 1372542"/>
              <a:gd name="connsiteY8" fmla="*/ 669983 h 1343367"/>
              <a:gd name="connsiteX9" fmla="*/ 371263 w 1372542"/>
              <a:gd name="connsiteY9" fmla="*/ 584949 h 1343367"/>
              <a:gd name="connsiteX10" fmla="*/ 73948 w 1372542"/>
              <a:gd name="connsiteY10" fmla="*/ 584825 h 1343367"/>
              <a:gd name="connsiteX11" fmla="*/ 0 w 1372542"/>
              <a:gd name="connsiteY11" fmla="*/ 431246 h 1343367"/>
              <a:gd name="connsiteX12" fmla="*/ 0 w 1372542"/>
              <a:gd name="connsiteY12" fmla="*/ 86252 h 1343367"/>
              <a:gd name="connsiteX13" fmla="*/ 58835 w 1372542"/>
              <a:gd name="connsiteY13" fmla="*/ 1 h 1343367"/>
              <a:gd name="connsiteX14" fmla="*/ 610017 w 1372542"/>
              <a:gd name="connsiteY14" fmla="*/ 1 h 1343367"/>
              <a:gd name="connsiteX15" fmla="*/ 610022 w 1372542"/>
              <a:gd name="connsiteY15" fmla="*/ 0 h 1343367"/>
              <a:gd name="connsiteX0" fmla="*/ 610022 w 1372542"/>
              <a:gd name="connsiteY0" fmla="*/ 0 h 1343367"/>
              <a:gd name="connsiteX1" fmla="*/ 1289629 w 1372542"/>
              <a:gd name="connsiteY1" fmla="*/ 0 h 1343367"/>
              <a:gd name="connsiteX2" fmla="*/ 1372541 w 1372542"/>
              <a:gd name="connsiteY2" fmla="*/ 152508 h 1343367"/>
              <a:gd name="connsiteX3" fmla="*/ 1368323 w 1372542"/>
              <a:gd name="connsiteY3" fmla="*/ 1235338 h 1343367"/>
              <a:gd name="connsiteX4" fmla="*/ 1276975 w 1372542"/>
              <a:gd name="connsiteY4" fmla="*/ 1338425 h 1343367"/>
              <a:gd name="connsiteX5" fmla="*/ 610022 w 1372542"/>
              <a:gd name="connsiteY5" fmla="*/ 1343367 h 1343367"/>
              <a:gd name="connsiteX6" fmla="*/ 457514 w 1372542"/>
              <a:gd name="connsiteY6" fmla="*/ 1190859 h 1343367"/>
              <a:gd name="connsiteX7" fmla="*/ 459247 w 1372542"/>
              <a:gd name="connsiteY7" fmla="*/ 729466 h 1343367"/>
              <a:gd name="connsiteX8" fmla="*/ 458493 w 1372542"/>
              <a:gd name="connsiteY8" fmla="*/ 669983 h 1343367"/>
              <a:gd name="connsiteX9" fmla="*/ 409224 w 1372542"/>
              <a:gd name="connsiteY9" fmla="*/ 589891 h 1343367"/>
              <a:gd name="connsiteX10" fmla="*/ 73948 w 1372542"/>
              <a:gd name="connsiteY10" fmla="*/ 584825 h 1343367"/>
              <a:gd name="connsiteX11" fmla="*/ 0 w 1372542"/>
              <a:gd name="connsiteY11" fmla="*/ 431246 h 1343367"/>
              <a:gd name="connsiteX12" fmla="*/ 0 w 1372542"/>
              <a:gd name="connsiteY12" fmla="*/ 86252 h 1343367"/>
              <a:gd name="connsiteX13" fmla="*/ 58835 w 1372542"/>
              <a:gd name="connsiteY13" fmla="*/ 1 h 1343367"/>
              <a:gd name="connsiteX14" fmla="*/ 610017 w 1372542"/>
              <a:gd name="connsiteY14" fmla="*/ 1 h 1343367"/>
              <a:gd name="connsiteX15" fmla="*/ 610022 w 1372542"/>
              <a:gd name="connsiteY15" fmla="*/ 0 h 1343367"/>
              <a:gd name="connsiteX0" fmla="*/ 610022 w 1372542"/>
              <a:gd name="connsiteY0" fmla="*/ 0 h 1338425"/>
              <a:gd name="connsiteX1" fmla="*/ 1289629 w 1372542"/>
              <a:gd name="connsiteY1" fmla="*/ 0 h 1338425"/>
              <a:gd name="connsiteX2" fmla="*/ 1372541 w 1372542"/>
              <a:gd name="connsiteY2" fmla="*/ 152508 h 1338425"/>
              <a:gd name="connsiteX3" fmla="*/ 1368323 w 1372542"/>
              <a:gd name="connsiteY3" fmla="*/ 1235338 h 1338425"/>
              <a:gd name="connsiteX4" fmla="*/ 1276975 w 1372542"/>
              <a:gd name="connsiteY4" fmla="*/ 1338425 h 1338425"/>
              <a:gd name="connsiteX5" fmla="*/ 544645 w 1372542"/>
              <a:gd name="connsiteY5" fmla="*/ 1338425 h 1338425"/>
              <a:gd name="connsiteX6" fmla="*/ 457514 w 1372542"/>
              <a:gd name="connsiteY6" fmla="*/ 1190859 h 1338425"/>
              <a:gd name="connsiteX7" fmla="*/ 459247 w 1372542"/>
              <a:gd name="connsiteY7" fmla="*/ 729466 h 1338425"/>
              <a:gd name="connsiteX8" fmla="*/ 458493 w 1372542"/>
              <a:gd name="connsiteY8" fmla="*/ 669983 h 1338425"/>
              <a:gd name="connsiteX9" fmla="*/ 409224 w 1372542"/>
              <a:gd name="connsiteY9" fmla="*/ 589891 h 1338425"/>
              <a:gd name="connsiteX10" fmla="*/ 73948 w 1372542"/>
              <a:gd name="connsiteY10" fmla="*/ 584825 h 1338425"/>
              <a:gd name="connsiteX11" fmla="*/ 0 w 1372542"/>
              <a:gd name="connsiteY11" fmla="*/ 431246 h 1338425"/>
              <a:gd name="connsiteX12" fmla="*/ 0 w 1372542"/>
              <a:gd name="connsiteY12" fmla="*/ 86252 h 1338425"/>
              <a:gd name="connsiteX13" fmla="*/ 58835 w 1372542"/>
              <a:gd name="connsiteY13" fmla="*/ 1 h 1338425"/>
              <a:gd name="connsiteX14" fmla="*/ 610017 w 1372542"/>
              <a:gd name="connsiteY14" fmla="*/ 1 h 1338425"/>
              <a:gd name="connsiteX15" fmla="*/ 610022 w 1372542"/>
              <a:gd name="connsiteY15" fmla="*/ 0 h 1338425"/>
              <a:gd name="connsiteX0" fmla="*/ 610022 w 1372542"/>
              <a:gd name="connsiteY0" fmla="*/ 0 h 1338425"/>
              <a:gd name="connsiteX1" fmla="*/ 1289629 w 1372542"/>
              <a:gd name="connsiteY1" fmla="*/ 0 h 1338425"/>
              <a:gd name="connsiteX2" fmla="*/ 1372541 w 1372542"/>
              <a:gd name="connsiteY2" fmla="*/ 152508 h 1338425"/>
              <a:gd name="connsiteX3" fmla="*/ 1368323 w 1372542"/>
              <a:gd name="connsiteY3" fmla="*/ 1235338 h 1338425"/>
              <a:gd name="connsiteX4" fmla="*/ 1276975 w 1372542"/>
              <a:gd name="connsiteY4" fmla="*/ 1338425 h 1338425"/>
              <a:gd name="connsiteX5" fmla="*/ 544645 w 1372542"/>
              <a:gd name="connsiteY5" fmla="*/ 1338425 h 1338425"/>
              <a:gd name="connsiteX6" fmla="*/ 457514 w 1372542"/>
              <a:gd name="connsiteY6" fmla="*/ 1190859 h 1338425"/>
              <a:gd name="connsiteX7" fmla="*/ 459247 w 1372542"/>
              <a:gd name="connsiteY7" fmla="*/ 729466 h 1338425"/>
              <a:gd name="connsiteX8" fmla="*/ 458493 w 1372542"/>
              <a:gd name="connsiteY8" fmla="*/ 669983 h 1338425"/>
              <a:gd name="connsiteX9" fmla="*/ 409224 w 1372542"/>
              <a:gd name="connsiteY9" fmla="*/ 589891 h 1338425"/>
              <a:gd name="connsiteX10" fmla="*/ 50749 w 1372542"/>
              <a:gd name="connsiteY10" fmla="*/ 584825 h 1338425"/>
              <a:gd name="connsiteX11" fmla="*/ 0 w 1372542"/>
              <a:gd name="connsiteY11" fmla="*/ 431246 h 1338425"/>
              <a:gd name="connsiteX12" fmla="*/ 0 w 1372542"/>
              <a:gd name="connsiteY12" fmla="*/ 86252 h 1338425"/>
              <a:gd name="connsiteX13" fmla="*/ 58835 w 1372542"/>
              <a:gd name="connsiteY13" fmla="*/ 1 h 1338425"/>
              <a:gd name="connsiteX14" fmla="*/ 610017 w 1372542"/>
              <a:gd name="connsiteY14" fmla="*/ 1 h 1338425"/>
              <a:gd name="connsiteX15" fmla="*/ 610022 w 1372542"/>
              <a:gd name="connsiteY15" fmla="*/ 0 h 133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72542" h="1338425">
                <a:moveTo>
                  <a:pt x="610022" y="0"/>
                </a:moveTo>
                <a:lnTo>
                  <a:pt x="1289629" y="0"/>
                </a:lnTo>
                <a:cubicBezTo>
                  <a:pt x="1373857" y="0"/>
                  <a:pt x="1372541" y="68280"/>
                  <a:pt x="1372541" y="152508"/>
                </a:cubicBezTo>
                <a:lnTo>
                  <a:pt x="1368323" y="1235338"/>
                </a:lnTo>
                <a:cubicBezTo>
                  <a:pt x="1368323" y="1319566"/>
                  <a:pt x="1361203" y="1338425"/>
                  <a:pt x="1276975" y="1338425"/>
                </a:cubicBezTo>
                <a:lnTo>
                  <a:pt x="544645" y="1338425"/>
                </a:lnTo>
                <a:cubicBezTo>
                  <a:pt x="460417" y="1338425"/>
                  <a:pt x="457514" y="1275087"/>
                  <a:pt x="457514" y="1190859"/>
                </a:cubicBezTo>
                <a:cubicBezTo>
                  <a:pt x="458092" y="1037061"/>
                  <a:pt x="458669" y="883264"/>
                  <a:pt x="459247" y="729466"/>
                </a:cubicBezTo>
                <a:cubicBezTo>
                  <a:pt x="459573" y="753556"/>
                  <a:pt x="458167" y="645893"/>
                  <a:pt x="458493" y="669983"/>
                </a:cubicBezTo>
                <a:cubicBezTo>
                  <a:pt x="456366" y="625127"/>
                  <a:pt x="454806" y="589891"/>
                  <a:pt x="409224" y="589891"/>
                </a:cubicBezTo>
                <a:lnTo>
                  <a:pt x="50749" y="584825"/>
                </a:lnTo>
                <a:cubicBezTo>
                  <a:pt x="3114" y="584825"/>
                  <a:pt x="0" y="478881"/>
                  <a:pt x="0" y="431246"/>
                </a:cubicBezTo>
                <a:lnTo>
                  <a:pt x="0" y="86252"/>
                </a:lnTo>
                <a:cubicBezTo>
                  <a:pt x="0" y="38617"/>
                  <a:pt x="11200" y="1"/>
                  <a:pt x="58835" y="1"/>
                </a:cubicBezTo>
                <a:lnTo>
                  <a:pt x="610017" y="1"/>
                </a:lnTo>
                <a:cubicBezTo>
                  <a:pt x="610019" y="0"/>
                  <a:pt x="610020" y="0"/>
                  <a:pt x="610022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rgbClr val="B3B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B8D69C-F79A-4C6C-A2FE-420E4EDEB4DB}"/>
              </a:ext>
            </a:extLst>
          </p:cNvPr>
          <p:cNvSpPr/>
          <p:nvPr/>
        </p:nvSpPr>
        <p:spPr>
          <a:xfrm>
            <a:off x="3390169" y="2276468"/>
            <a:ext cx="266701" cy="266701"/>
          </a:xfrm>
          <a:prstGeom prst="ellipse">
            <a:avLst/>
          </a:prstGeom>
          <a:solidFill>
            <a:srgbClr val="00467A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580421C-9A50-4477-BE7F-8B187A1182B8}"/>
              </a:ext>
            </a:extLst>
          </p:cNvPr>
          <p:cNvSpPr/>
          <p:nvPr/>
        </p:nvSpPr>
        <p:spPr>
          <a:xfrm>
            <a:off x="3390169" y="3221755"/>
            <a:ext cx="266701" cy="266701"/>
          </a:xfrm>
          <a:prstGeom prst="ellipse">
            <a:avLst/>
          </a:prstGeom>
          <a:solidFill>
            <a:srgbClr val="00467A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E01F643-2B1F-4950-9426-88BF9086AA08}"/>
              </a:ext>
            </a:extLst>
          </p:cNvPr>
          <p:cNvSpPr/>
          <p:nvPr/>
        </p:nvSpPr>
        <p:spPr>
          <a:xfrm>
            <a:off x="3390169" y="4355372"/>
            <a:ext cx="266701" cy="266701"/>
          </a:xfrm>
          <a:prstGeom prst="ellipse">
            <a:avLst/>
          </a:prstGeom>
          <a:solidFill>
            <a:srgbClr val="00467A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09A808C-5841-4540-8E80-89A71EDAFCEF}"/>
              </a:ext>
            </a:extLst>
          </p:cNvPr>
          <p:cNvSpPr/>
          <p:nvPr/>
        </p:nvSpPr>
        <p:spPr>
          <a:xfrm>
            <a:off x="3390169" y="5534093"/>
            <a:ext cx="266701" cy="266701"/>
          </a:xfrm>
          <a:prstGeom prst="ellipse">
            <a:avLst/>
          </a:prstGeom>
          <a:solidFill>
            <a:srgbClr val="00467A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C8927F0-97C7-4A2B-90D7-3277D07546F1}"/>
              </a:ext>
            </a:extLst>
          </p:cNvPr>
          <p:cNvCxnSpPr>
            <a:cxnSpLocks/>
            <a:stCxn id="59" idx="0"/>
            <a:endCxn id="14" idx="2"/>
          </p:cNvCxnSpPr>
          <p:nvPr/>
        </p:nvCxnSpPr>
        <p:spPr>
          <a:xfrm rot="16200000" flipH="1">
            <a:off x="1885402" y="905053"/>
            <a:ext cx="430605" cy="2578927"/>
          </a:xfrm>
          <a:prstGeom prst="bentConnector4">
            <a:avLst>
              <a:gd name="adj1" fmla="val -53088"/>
              <a:gd name="adj2" fmla="val 81872"/>
            </a:avLst>
          </a:prstGeom>
          <a:noFill/>
          <a:ln w="3175" cap="flat">
            <a:solidFill>
              <a:srgbClr val="7F7F7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D3EF328-65EA-4F6D-8859-50960C4FCFAD}"/>
              </a:ext>
            </a:extLst>
          </p:cNvPr>
          <p:cNvCxnSpPr>
            <a:cxnSpLocks/>
            <a:stCxn id="60" idx="3"/>
            <a:endCxn id="37" idx="2"/>
          </p:cNvCxnSpPr>
          <p:nvPr/>
        </p:nvCxnSpPr>
        <p:spPr>
          <a:xfrm>
            <a:off x="2451101" y="2760677"/>
            <a:ext cx="939068" cy="594429"/>
          </a:xfrm>
          <a:prstGeom prst="bentConnector3">
            <a:avLst>
              <a:gd name="adj1" fmla="val 50000"/>
            </a:avLst>
          </a:prstGeom>
          <a:noFill/>
          <a:ln w="3175" cap="flat">
            <a:solidFill>
              <a:srgbClr val="7F7F7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F1B3EFAB-D463-40D3-AE62-049D6764B8AE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3111500" y="4125982"/>
            <a:ext cx="412020" cy="229390"/>
          </a:xfrm>
          <a:prstGeom prst="bentConnector2">
            <a:avLst/>
          </a:prstGeom>
          <a:noFill/>
          <a:ln w="3175" cap="flat">
            <a:solidFill>
              <a:srgbClr val="7F7F7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7" name="Line 35">
            <a:extLst>
              <a:ext uri="{FF2B5EF4-FFF2-40B4-BE49-F238E27FC236}">
                <a16:creationId xmlns:a16="http://schemas.microsoft.com/office/drawing/2014/main" id="{1D3C345F-D341-4C4F-89D0-BCE073CB64C8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3689130" y="1607233"/>
            <a:ext cx="8355729" cy="12235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9611" tIns="44806" rIns="89611" bIns="44806" anchor="ctr"/>
          <a:lstStyle/>
          <a:p>
            <a:endParaRPr lang="en-US" sz="1200">
              <a:latin typeface="+mn-lt"/>
            </a:endParaRPr>
          </a:p>
        </p:txBody>
      </p:sp>
      <p:sp>
        <p:nvSpPr>
          <p:cNvPr id="41" name="Rounded Rectangle 34">
            <a:extLst>
              <a:ext uri="{FF2B5EF4-FFF2-40B4-BE49-F238E27FC236}">
                <a16:creationId xmlns:a16="http://schemas.microsoft.com/office/drawing/2014/main" id="{32BDBA2B-A85A-485C-88DA-9730BCACBED9}"/>
              </a:ext>
            </a:extLst>
          </p:cNvPr>
          <p:cNvSpPr/>
          <p:nvPr/>
        </p:nvSpPr>
        <p:spPr>
          <a:xfrm>
            <a:off x="0" y="932714"/>
            <a:ext cx="2373548" cy="316480"/>
          </a:xfrm>
          <a:prstGeom prst="roundRect">
            <a:avLst>
              <a:gd name="adj" fmla="val 11862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 CLUSTERING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6" name="Rounded Rectangle 34">
            <a:extLst>
              <a:ext uri="{FF2B5EF4-FFF2-40B4-BE49-F238E27FC236}">
                <a16:creationId xmlns:a16="http://schemas.microsoft.com/office/drawing/2014/main" id="{D17579BD-0A07-440C-9C2E-F3EE3A4DC14F}"/>
              </a:ext>
            </a:extLst>
          </p:cNvPr>
          <p:cNvSpPr/>
          <p:nvPr/>
        </p:nvSpPr>
        <p:spPr>
          <a:xfrm>
            <a:off x="4593771" y="1221029"/>
            <a:ext cx="914400" cy="316480"/>
          </a:xfrm>
          <a:prstGeom prst="roundRect">
            <a:avLst>
              <a:gd name="adj" fmla="val 11862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FUNCTION-ALITY</a:t>
            </a:r>
          </a:p>
        </p:txBody>
      </p:sp>
      <p:sp>
        <p:nvSpPr>
          <p:cNvPr id="49" name="Rounded Rectangle 34">
            <a:extLst>
              <a:ext uri="{FF2B5EF4-FFF2-40B4-BE49-F238E27FC236}">
                <a16:creationId xmlns:a16="http://schemas.microsoft.com/office/drawing/2014/main" id="{A3FAB147-AD9E-418C-95B3-C31A02DE596D}"/>
              </a:ext>
            </a:extLst>
          </p:cNvPr>
          <p:cNvSpPr/>
          <p:nvPr/>
        </p:nvSpPr>
        <p:spPr>
          <a:xfrm>
            <a:off x="3705225" y="1230757"/>
            <a:ext cx="914400" cy="316480"/>
          </a:xfrm>
          <a:prstGeom prst="roundRect">
            <a:avLst>
              <a:gd name="adj" fmla="val 11862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DESIGN</a:t>
            </a:r>
          </a:p>
        </p:txBody>
      </p:sp>
      <p:sp>
        <p:nvSpPr>
          <p:cNvPr id="53" name="Rounded Rectangle 34">
            <a:extLst>
              <a:ext uri="{FF2B5EF4-FFF2-40B4-BE49-F238E27FC236}">
                <a16:creationId xmlns:a16="http://schemas.microsoft.com/office/drawing/2014/main" id="{D8B7CE4B-9C32-43E8-B9BA-02CF34145F3C}"/>
              </a:ext>
            </a:extLst>
          </p:cNvPr>
          <p:cNvSpPr/>
          <p:nvPr/>
        </p:nvSpPr>
        <p:spPr>
          <a:xfrm>
            <a:off x="5482317" y="1221030"/>
            <a:ext cx="914400" cy="316480"/>
          </a:xfrm>
          <a:prstGeom prst="roundRect">
            <a:avLst>
              <a:gd name="adj" fmla="val 11862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PRICE</a:t>
            </a:r>
          </a:p>
        </p:txBody>
      </p:sp>
      <p:sp>
        <p:nvSpPr>
          <p:cNvPr id="64" name="Rounded Rectangle 34">
            <a:extLst>
              <a:ext uri="{FF2B5EF4-FFF2-40B4-BE49-F238E27FC236}">
                <a16:creationId xmlns:a16="http://schemas.microsoft.com/office/drawing/2014/main" id="{8A9A187C-99AC-415A-8812-4380B7F18CFA}"/>
              </a:ext>
            </a:extLst>
          </p:cNvPr>
          <p:cNvSpPr/>
          <p:nvPr/>
        </p:nvSpPr>
        <p:spPr>
          <a:xfrm>
            <a:off x="6370863" y="1230758"/>
            <a:ext cx="914400" cy="316480"/>
          </a:xfrm>
          <a:prstGeom prst="roundRect">
            <a:avLst>
              <a:gd name="adj" fmla="val 11862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RUNNING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ounded Rectangle 34">
            <a:extLst>
              <a:ext uri="{FF2B5EF4-FFF2-40B4-BE49-F238E27FC236}">
                <a16:creationId xmlns:a16="http://schemas.microsoft.com/office/drawing/2014/main" id="{37CC8310-C366-48AC-9D00-F86BFB4CB4EA}"/>
              </a:ext>
            </a:extLst>
          </p:cNvPr>
          <p:cNvSpPr/>
          <p:nvPr/>
        </p:nvSpPr>
        <p:spPr>
          <a:xfrm>
            <a:off x="7259409" y="1190121"/>
            <a:ext cx="1158875" cy="360206"/>
          </a:xfrm>
          <a:prstGeom prst="roundRect">
            <a:avLst>
              <a:gd name="adj" fmla="val 11862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SPORTS RICHNESS</a:t>
            </a:r>
            <a:r>
              <a:rPr lang="en-US" sz="1200" baseline="30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ounded Rectangle 34">
            <a:extLst>
              <a:ext uri="{FF2B5EF4-FFF2-40B4-BE49-F238E27FC236}">
                <a16:creationId xmlns:a16="http://schemas.microsoft.com/office/drawing/2014/main" id="{5622E2C5-C52F-4E3D-9119-3147781802FD}"/>
              </a:ext>
            </a:extLst>
          </p:cNvPr>
          <p:cNvSpPr/>
          <p:nvPr/>
        </p:nvSpPr>
        <p:spPr>
          <a:xfrm>
            <a:off x="8392430" y="1200255"/>
            <a:ext cx="914400" cy="316480"/>
          </a:xfrm>
          <a:prstGeom prst="roundRect">
            <a:avLst>
              <a:gd name="adj" fmla="val 11862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NON SPORTS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3" name="Rounded Rectangle 34">
            <a:extLst>
              <a:ext uri="{FF2B5EF4-FFF2-40B4-BE49-F238E27FC236}">
                <a16:creationId xmlns:a16="http://schemas.microsoft.com/office/drawing/2014/main" id="{E65682CE-7B54-441B-8486-84AEC618A77E}"/>
              </a:ext>
            </a:extLst>
          </p:cNvPr>
          <p:cNvSpPr/>
          <p:nvPr/>
        </p:nvSpPr>
        <p:spPr>
          <a:xfrm>
            <a:off x="10169525" y="1211504"/>
            <a:ext cx="914400" cy="316480"/>
          </a:xfrm>
          <a:prstGeom prst="roundRect">
            <a:avLst>
              <a:gd name="adj" fmla="val 11862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GIFT FOR OTHERS</a:t>
            </a:r>
            <a:r>
              <a:rPr lang="en-US" sz="1200" baseline="30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4" name="Line 35">
            <a:extLst>
              <a:ext uri="{FF2B5EF4-FFF2-40B4-BE49-F238E27FC236}">
                <a16:creationId xmlns:a16="http://schemas.microsoft.com/office/drawing/2014/main" id="{C86BC4BB-B365-4E1E-A640-471DC433F051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3865563" y="1072931"/>
            <a:ext cx="2601912" cy="12918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9611" tIns="44806" rIns="89611" bIns="44806" anchor="ctr"/>
          <a:lstStyle/>
          <a:p>
            <a:endParaRPr lang="en-US" sz="1200">
              <a:latin typeface="+mn-lt"/>
            </a:endParaRPr>
          </a:p>
        </p:txBody>
      </p:sp>
      <p:sp>
        <p:nvSpPr>
          <p:cNvPr id="76" name="Rounded Rectangle 34">
            <a:extLst>
              <a:ext uri="{FF2B5EF4-FFF2-40B4-BE49-F238E27FC236}">
                <a16:creationId xmlns:a16="http://schemas.microsoft.com/office/drawing/2014/main" id="{F845B0E0-D4CE-4F26-BA47-5F311307BE0D}"/>
              </a:ext>
            </a:extLst>
          </p:cNvPr>
          <p:cNvSpPr/>
          <p:nvPr/>
        </p:nvSpPr>
        <p:spPr>
          <a:xfrm>
            <a:off x="4318809" y="794466"/>
            <a:ext cx="1670265" cy="303847"/>
          </a:xfrm>
          <a:prstGeom prst="roundRect">
            <a:avLst>
              <a:gd name="adj" fmla="val 11862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CONSIDERATION FACTOR</a:t>
            </a:r>
            <a:r>
              <a:rPr lang="en-US" sz="12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7" name="Line 35">
            <a:extLst>
              <a:ext uri="{FF2B5EF4-FFF2-40B4-BE49-F238E27FC236}">
                <a16:creationId xmlns:a16="http://schemas.microsoft.com/office/drawing/2014/main" id="{4FFF6382-8084-4E0A-A452-3D93C8E4B8E9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6572248" y="1085850"/>
            <a:ext cx="2638426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9611" tIns="44806" rIns="89611" bIns="44806" anchor="ctr"/>
          <a:lstStyle/>
          <a:p>
            <a:endParaRPr lang="en-US" sz="1200">
              <a:latin typeface="+mn-lt"/>
            </a:endParaRPr>
          </a:p>
        </p:txBody>
      </p:sp>
      <p:sp>
        <p:nvSpPr>
          <p:cNvPr id="78" name="Rounded Rectangle 34">
            <a:extLst>
              <a:ext uri="{FF2B5EF4-FFF2-40B4-BE49-F238E27FC236}">
                <a16:creationId xmlns:a16="http://schemas.microsoft.com/office/drawing/2014/main" id="{9477D0A9-C284-40E1-8AF9-6FAB8D3819F6}"/>
              </a:ext>
            </a:extLst>
          </p:cNvPr>
          <p:cNvSpPr/>
          <p:nvPr/>
        </p:nvSpPr>
        <p:spPr>
          <a:xfrm>
            <a:off x="7015163" y="794466"/>
            <a:ext cx="1670050" cy="303847"/>
          </a:xfrm>
          <a:prstGeom prst="roundRect">
            <a:avLst>
              <a:gd name="adj" fmla="val 11862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USAGE SCENARIO</a:t>
            </a:r>
          </a:p>
        </p:txBody>
      </p:sp>
      <p:sp>
        <p:nvSpPr>
          <p:cNvPr id="131" name="Line 35">
            <a:extLst>
              <a:ext uri="{FF2B5EF4-FFF2-40B4-BE49-F238E27FC236}">
                <a16:creationId xmlns:a16="http://schemas.microsoft.com/office/drawing/2014/main" id="{ECD308F0-1432-4B46-A731-5A47A8C4F3E8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3720661" y="2791435"/>
            <a:ext cx="8220967" cy="0"/>
          </a:xfrm>
          <a:prstGeom prst="line">
            <a:avLst/>
          </a:prstGeom>
          <a:noFill/>
          <a:ln w="6350">
            <a:solidFill>
              <a:srgbClr val="7F7F7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9611" tIns="44806" rIns="89611" bIns="44806" anchor="ctr"/>
          <a:lstStyle/>
          <a:p>
            <a:endParaRPr lang="en-US" sz="1200">
              <a:latin typeface="+mn-lt"/>
            </a:endParaRPr>
          </a:p>
        </p:txBody>
      </p:sp>
      <p:sp>
        <p:nvSpPr>
          <p:cNvPr id="133" name="Line 35">
            <a:extLst>
              <a:ext uri="{FF2B5EF4-FFF2-40B4-BE49-F238E27FC236}">
                <a16:creationId xmlns:a16="http://schemas.microsoft.com/office/drawing/2014/main" id="{BEA3803B-0D3D-49AD-A640-1B7741E66DAC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3752192" y="3912602"/>
            <a:ext cx="8178550" cy="0"/>
          </a:xfrm>
          <a:prstGeom prst="line">
            <a:avLst/>
          </a:prstGeom>
          <a:noFill/>
          <a:ln w="6350">
            <a:solidFill>
              <a:srgbClr val="7F7F7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9611" tIns="44806" rIns="89611" bIns="44806" anchor="ctr"/>
          <a:lstStyle/>
          <a:p>
            <a:endParaRPr lang="en-US" sz="1200">
              <a:latin typeface="+mn-lt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B13C89C-0CD8-458D-925F-6FCF0DE2772A}"/>
              </a:ext>
            </a:extLst>
          </p:cNvPr>
          <p:cNvSpPr txBox="1">
            <a:spLocks/>
          </p:cNvSpPr>
          <p:nvPr/>
        </p:nvSpPr>
        <p:spPr>
          <a:xfrm>
            <a:off x="-207968" y="1397003"/>
            <a:ext cx="1352550" cy="27991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algn="r"/>
            <a:r>
              <a:rPr lang="en-US" sz="1200" u="sng" dirty="0">
                <a:cs typeface="+mn-cs"/>
              </a:rPr>
              <a:t>PROFESSIONALITY</a:t>
            </a:r>
          </a:p>
        </p:txBody>
      </p:sp>
      <p:sp>
        <p:nvSpPr>
          <p:cNvPr id="149" name="Rounded Rectangle 34">
            <a:extLst>
              <a:ext uri="{FF2B5EF4-FFF2-40B4-BE49-F238E27FC236}">
                <a16:creationId xmlns:a16="http://schemas.microsoft.com/office/drawing/2014/main" id="{2D4C5905-4AE2-411F-8D59-ECE3DCB39EB7}"/>
              </a:ext>
            </a:extLst>
          </p:cNvPr>
          <p:cNvSpPr/>
          <p:nvPr/>
        </p:nvSpPr>
        <p:spPr>
          <a:xfrm>
            <a:off x="2157413" y="4125982"/>
            <a:ext cx="914400" cy="316480"/>
          </a:xfrm>
          <a:prstGeom prst="roundRect">
            <a:avLst>
              <a:gd name="adj" fmla="val 11862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SPORTS</a:t>
            </a:r>
            <a:r>
              <a:rPr lang="en-US" altLang="zh-CN" sz="1200" dirty="0">
                <a:solidFill>
                  <a:schemeClr val="tx1"/>
                </a:solidFill>
              </a:rPr>
              <a:t>²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D570C49-5243-4335-94AD-27EB8FF4569C}"/>
              </a:ext>
            </a:extLst>
          </p:cNvPr>
          <p:cNvSpPr txBox="1">
            <a:spLocks/>
          </p:cNvSpPr>
          <p:nvPr/>
        </p:nvSpPr>
        <p:spPr>
          <a:xfrm>
            <a:off x="1774471" y="5457293"/>
            <a:ext cx="1695450" cy="35611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200" u="sng" dirty="0">
                <a:cs typeface="+mn-cs"/>
              </a:rPr>
              <a:t>EXTENSION OF USAGE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DD44A365-2003-BEA7-40EF-E68843D4026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3512006"/>
              </p:ext>
            </p:extLst>
          </p:nvPr>
        </p:nvGraphicFramePr>
        <p:xfrm>
          <a:off x="3865563" y="1768475"/>
          <a:ext cx="612775" cy="447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2"/>
          </a:graphicData>
        </a:graphic>
      </p:graphicFrame>
      <p:sp>
        <p:nvSpPr>
          <p:cNvPr id="159" name="Shape 11">
            <a:extLst>
              <a:ext uri="{FF2B5EF4-FFF2-40B4-BE49-F238E27FC236}">
                <a16:creationId xmlns:a16="http://schemas.microsoft.com/office/drawing/2014/main" id="{C848F661-A748-4515-97AA-6794417498C8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gray">
          <a:xfrm>
            <a:off x="4391024" y="3360738"/>
            <a:ext cx="361950" cy="212725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none" lIns="25400" tIns="0" rIns="25400" bIns="0" numCol="1" spcCol="0" anchor="ctr" anchorCtr="0">
            <a:noAutofit/>
          </a:bodyPr>
          <a:lstStyle>
            <a:lvl1pPr marL="31747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3495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952428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269904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587380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90485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22233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539811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857287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CBAFE61F-8E6D-4E64-ADAF-49AC96495FF2}" type="datetime'''''''''''''''3''''''2''''''''''''''''''''''%'''''''">
              <a:rPr lang="en-US" altLang="en-US" sz="1400" kern="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32%</a:t>
            </a:fld>
            <a:endParaRPr lang="en-US" sz="1400" kern="0" dirty="0"/>
          </a:p>
        </p:txBody>
      </p:sp>
      <p:sp>
        <p:nvSpPr>
          <p:cNvPr id="160" name="Shape 11">
            <a:extLst>
              <a:ext uri="{FF2B5EF4-FFF2-40B4-BE49-F238E27FC236}">
                <a16:creationId xmlns:a16="http://schemas.microsoft.com/office/drawing/2014/main" id="{169B7A33-45D7-40D5-9E9E-3E5DB608DA60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4300537" y="4437063"/>
            <a:ext cx="361950" cy="212725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none" lIns="25400" tIns="0" rIns="25400" bIns="0" numCol="1" spcCol="0" anchor="ctr" anchorCtr="0">
            <a:noAutofit/>
          </a:bodyPr>
          <a:lstStyle>
            <a:lvl1pPr marL="31747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3495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952428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269904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587380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90485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22233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539811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857287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F507E22B-8A3E-4D55-A54A-FC53CC9A1A12}" type="datetime'''''''2''''''''''''''''''''''''5''''%'''''''''">
              <a:rPr lang="en-US" altLang="en-US" sz="1400" kern="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25%</a:t>
            </a:fld>
            <a:endParaRPr lang="en-US" sz="1400" kern="0" dirty="0"/>
          </a:p>
        </p:txBody>
      </p:sp>
      <p:sp>
        <p:nvSpPr>
          <p:cNvPr id="158" name="Shape 11">
            <a:extLst>
              <a:ext uri="{FF2B5EF4-FFF2-40B4-BE49-F238E27FC236}">
                <a16:creationId xmlns:a16="http://schemas.microsoft.com/office/drawing/2014/main" id="{CA57F644-5737-4B30-A84C-495DEFDBC052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4264024" y="2282825"/>
            <a:ext cx="361950" cy="212725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none" lIns="25400" tIns="0" rIns="25400" bIns="0" numCol="1" spcCol="0" anchor="ctr" anchorCtr="0">
            <a:noAutofit/>
          </a:bodyPr>
          <a:lstStyle>
            <a:lvl1pPr marL="31747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3495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952428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269904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587380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90485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22233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539811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857287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C5FEF384-AD1A-40D2-974F-04CEAC485060}" type="datetime'''''''''''''''''2''''''''''3''''%'''''''''''''''">
              <a:rPr lang="en-US" altLang="en-US" sz="1400" kern="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23%</a:t>
            </a:fld>
            <a:endParaRPr lang="en-US" sz="1400" kern="0" dirty="0"/>
          </a:p>
        </p:txBody>
      </p:sp>
      <p:sp>
        <p:nvSpPr>
          <p:cNvPr id="161" name="Shape 11">
            <a:extLst>
              <a:ext uri="{FF2B5EF4-FFF2-40B4-BE49-F238E27FC236}">
                <a16:creationId xmlns:a16="http://schemas.microsoft.com/office/drawing/2014/main" id="{47CA6CCE-A182-4E50-A1C8-7F5EDE21B085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4421187" y="5514975"/>
            <a:ext cx="361950" cy="212725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none" lIns="25400" tIns="0" rIns="25400" bIns="0" numCol="1" spcCol="0" anchor="ctr" anchorCtr="0">
            <a:noAutofit/>
          </a:bodyPr>
          <a:lstStyle>
            <a:lvl1pPr marL="31747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3495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952428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269904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587380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90485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22233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539811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857287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CA1A4246-14E6-4DB4-9DF0-9F7FCAA6869D}" type="datetime'''''''3''5''''''''%'''''''''''">
              <a:rPr lang="en-US" altLang="en-US" sz="1400" kern="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35%</a:t>
            </a:fld>
            <a:endParaRPr lang="en-US" sz="1400" kern="0" dirty="0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C3E4108-676F-8DC9-B704-8C1248047E1C}"/>
              </a:ext>
            </a:extLst>
          </p:cNvPr>
          <p:cNvGraphicFramePr/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374958899"/>
              </p:ext>
            </p:extLst>
          </p:nvPr>
        </p:nvGraphicFramePr>
        <p:xfrm>
          <a:off x="4691063" y="1768475"/>
          <a:ext cx="612775" cy="447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3"/>
          </a:graphicData>
        </a:graphic>
      </p:graphicFrame>
      <p:sp>
        <p:nvSpPr>
          <p:cNvPr id="176" name="Shape 11">
            <a:extLst>
              <a:ext uri="{FF2B5EF4-FFF2-40B4-BE49-F238E27FC236}">
                <a16:creationId xmlns:a16="http://schemas.microsoft.com/office/drawing/2014/main" id="{111CD4C0-A5C1-420F-9CCF-9B0DEA22391A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5246687" y="2282825"/>
            <a:ext cx="361950" cy="212725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none" lIns="25400" tIns="0" rIns="25400" bIns="0" numCol="1" spcCol="0" anchor="ctr" anchorCtr="0">
            <a:noAutofit/>
          </a:bodyPr>
          <a:lstStyle>
            <a:lvl1pPr marL="31747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3495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952428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269904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587380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90485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22233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539811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857287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99940318-2E82-4932-B8B3-B989D4620701}" type="datetime'''''''''2''''''''''''''''''''''''5''''%'''''">
              <a:rPr lang="en-US" altLang="en-US" sz="1400" kern="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25%</a:t>
            </a:fld>
            <a:endParaRPr lang="en-US" sz="1400" kern="0" dirty="0"/>
          </a:p>
        </p:txBody>
      </p:sp>
      <p:sp>
        <p:nvSpPr>
          <p:cNvPr id="178" name="Shape 11">
            <a:extLst>
              <a:ext uri="{FF2B5EF4-FFF2-40B4-BE49-F238E27FC236}">
                <a16:creationId xmlns:a16="http://schemas.microsoft.com/office/drawing/2014/main" id="{433ADC6E-7DCE-4262-A15B-91C248B1259F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5010149" y="4437063"/>
            <a:ext cx="361950" cy="212725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none" lIns="25400" tIns="0" rIns="25400" bIns="0" numCol="1" spcCol="0" anchor="ctr" anchorCtr="0">
            <a:noAutofit/>
          </a:bodyPr>
          <a:lstStyle>
            <a:lvl1pPr marL="31747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3495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952428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269904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587380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90485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22233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539811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857287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B8CA0FEE-E9FA-41B1-9481-B7F7D80D2839}" type="datetime'''''''''1''''''''''2''''%'''''''''''''''''''">
              <a:rPr lang="en-US" altLang="en-US" sz="1400" kern="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12%</a:t>
            </a:fld>
            <a:endParaRPr lang="en-US" sz="1400" kern="0" dirty="0"/>
          </a:p>
        </p:txBody>
      </p:sp>
      <p:sp>
        <p:nvSpPr>
          <p:cNvPr id="177" name="Shape 11">
            <a:extLst>
              <a:ext uri="{FF2B5EF4-FFF2-40B4-BE49-F238E27FC236}">
                <a16:creationId xmlns:a16="http://schemas.microsoft.com/office/drawing/2014/main" id="{1AAAF2D6-3B29-4F14-90C1-482976C766E9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5157787" y="3360738"/>
            <a:ext cx="361950" cy="212725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none" lIns="25400" tIns="0" rIns="25400" bIns="0" numCol="1" spcCol="0" anchor="ctr" anchorCtr="0">
            <a:noAutofit/>
          </a:bodyPr>
          <a:lstStyle>
            <a:lvl1pPr marL="31747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3495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952428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269904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587380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90485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22233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539811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857287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32D5605C-9DC9-4BC2-9B1F-F8C9EDD19575}" type="datetime'2''''''0''''%'''''''''''''''''''">
              <a:rPr lang="en-US" altLang="en-US" sz="1400" kern="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20%</a:t>
            </a:fld>
            <a:endParaRPr lang="en-US" sz="1400" kern="0" dirty="0"/>
          </a:p>
        </p:txBody>
      </p:sp>
      <p:sp>
        <p:nvSpPr>
          <p:cNvPr id="179" name="Shape 11">
            <a:extLst>
              <a:ext uri="{FF2B5EF4-FFF2-40B4-BE49-F238E27FC236}">
                <a16:creationId xmlns:a16="http://schemas.microsoft.com/office/drawing/2014/main" id="{DB363D9E-E80D-4663-A152-8653371ACF77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4964113" y="5514975"/>
            <a:ext cx="271463" cy="212725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none" lIns="25400" tIns="0" rIns="25400" bIns="0" numCol="1" spcCol="0" anchor="ctr" anchorCtr="0">
            <a:noAutofit/>
          </a:bodyPr>
          <a:lstStyle>
            <a:lvl1pPr marL="31747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3495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952428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269904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587380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90485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22233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539811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857287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4D78DA8D-DBB9-465F-A8F6-F56055DD1A78}" type="datetime'''''''''''9''''''''%'''''''''''''''">
              <a:rPr lang="en-US" altLang="en-US" sz="1400" kern="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9%</a:t>
            </a:fld>
            <a:endParaRPr lang="en-US" sz="1400" kern="0" dirty="0"/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4BA27246-4E4B-3F96-63B9-DB49FF22E0EE}"/>
              </a:ext>
            </a:extLst>
          </p:cNvPr>
          <p:cNvGraphicFramePr/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202477970"/>
              </p:ext>
            </p:extLst>
          </p:nvPr>
        </p:nvGraphicFramePr>
        <p:xfrm>
          <a:off x="5564188" y="1768475"/>
          <a:ext cx="612775" cy="447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4"/>
          </a:graphicData>
        </a:graphic>
      </p:graphicFrame>
      <p:sp>
        <p:nvSpPr>
          <p:cNvPr id="187" name="Shape 11">
            <a:extLst>
              <a:ext uri="{FF2B5EF4-FFF2-40B4-BE49-F238E27FC236}">
                <a16:creationId xmlns:a16="http://schemas.microsoft.com/office/drawing/2014/main" id="{4DE18B76-31B6-42E9-8047-6C7D39064BF8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6119812" y="4437063"/>
            <a:ext cx="361950" cy="212725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none" lIns="25400" tIns="0" rIns="25400" bIns="0" numCol="1" spcCol="0" anchor="ctr" anchorCtr="0">
            <a:noAutofit/>
          </a:bodyPr>
          <a:lstStyle>
            <a:lvl1pPr marL="31747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3495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952428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269904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587380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90485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22233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539811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857287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0C3D3AC0-240F-4021-9241-67A25040950F}" type="datetime'''1''''''''''''1''%'''''''''''''''''''''">
              <a:rPr lang="en-US" altLang="en-US" sz="1400" kern="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11%</a:t>
            </a:fld>
            <a:endParaRPr lang="en-US" sz="1400" kern="0" dirty="0"/>
          </a:p>
        </p:txBody>
      </p:sp>
      <p:sp>
        <p:nvSpPr>
          <p:cNvPr id="185" name="Shape 11">
            <a:extLst>
              <a:ext uri="{FF2B5EF4-FFF2-40B4-BE49-F238E27FC236}">
                <a16:creationId xmlns:a16="http://schemas.microsoft.com/office/drawing/2014/main" id="{6AD421AE-D661-47DC-A794-7D9939D76BA9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6018213" y="2282825"/>
            <a:ext cx="271463" cy="212725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none" lIns="25400" tIns="0" rIns="25400" bIns="0" numCol="1" spcCol="0" anchor="ctr" anchorCtr="0">
            <a:noAutofit/>
          </a:bodyPr>
          <a:lstStyle>
            <a:lvl1pPr marL="31747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3495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952428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269904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587380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90485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22233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539811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857287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ACB296D0-BDD1-4CE0-8B3D-C372263DF8D3}" type="datetime'''''''''''''''''''''''''''''''''''''''8''''''''''''''''%'">
              <a:rPr lang="en-US" altLang="en-US" sz="1400" kern="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8%</a:t>
            </a:fld>
            <a:endParaRPr lang="en-US" sz="1400" kern="0" dirty="0"/>
          </a:p>
        </p:txBody>
      </p:sp>
      <p:sp>
        <p:nvSpPr>
          <p:cNvPr id="188" name="Shape 11">
            <a:extLst>
              <a:ext uri="{FF2B5EF4-FFF2-40B4-BE49-F238E27FC236}">
                <a16:creationId xmlns:a16="http://schemas.microsoft.com/office/drawing/2014/main" id="{8ABE6459-166B-4FC6-8883-B13C9FD6B884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6076949" y="5514975"/>
            <a:ext cx="361950" cy="212725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none" lIns="25400" tIns="0" rIns="25400" bIns="0" numCol="1" spcCol="0" anchor="ctr" anchorCtr="0">
            <a:noAutofit/>
          </a:bodyPr>
          <a:lstStyle>
            <a:lvl1pPr marL="31747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3495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952428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269904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587380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90485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22233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539811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857287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5C153892-3AB6-49C1-8175-52FC85C9075C}" type="datetime'1''''''''''''''''''''''''''''''''0''''''''''''%'''">
              <a:rPr lang="en-US" altLang="en-US" sz="1400" kern="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10%</a:t>
            </a:fld>
            <a:endParaRPr lang="en-US" sz="1400" kern="0" dirty="0"/>
          </a:p>
        </p:txBody>
      </p:sp>
      <p:sp>
        <p:nvSpPr>
          <p:cNvPr id="186" name="Shape 11">
            <a:extLst>
              <a:ext uri="{FF2B5EF4-FFF2-40B4-BE49-F238E27FC236}">
                <a16:creationId xmlns:a16="http://schemas.microsoft.com/office/drawing/2014/main" id="{93BD16B1-F5EF-4B8F-BD75-AD48CC62175D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5903913" y="3360738"/>
            <a:ext cx="271463" cy="212725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none" lIns="25400" tIns="0" rIns="25400" bIns="0" numCol="1" spcCol="0" anchor="ctr" anchorCtr="0">
            <a:noAutofit/>
          </a:bodyPr>
          <a:lstStyle>
            <a:lvl1pPr marL="31747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3495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952428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269904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587380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90485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22233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539811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857287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6B403CBD-3B73-4FA3-9A73-137837FA37A9}" type="datetime'''''6''''''''''''''''''''''''%'''''''''''''''''''''''''">
              <a:rPr lang="en-US" altLang="en-US" sz="1400" kern="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6%</a:t>
            </a:fld>
            <a:endParaRPr lang="en-US" sz="1400" kern="0" dirty="0"/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381C217E-FE02-50AC-6AF5-4341D8BA5498}"/>
              </a:ext>
            </a:extLst>
          </p:cNvPr>
          <p:cNvGraphicFramePr/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694440734"/>
              </p:ext>
            </p:extLst>
          </p:nvPr>
        </p:nvGraphicFramePr>
        <p:xfrm>
          <a:off x="6529388" y="1768475"/>
          <a:ext cx="612775" cy="447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5"/>
          </a:graphicData>
        </a:graphic>
      </p:graphicFrame>
      <p:sp>
        <p:nvSpPr>
          <p:cNvPr id="194" name="Shape 11">
            <a:extLst>
              <a:ext uri="{FF2B5EF4-FFF2-40B4-BE49-F238E27FC236}">
                <a16:creationId xmlns:a16="http://schemas.microsoft.com/office/drawing/2014/main" id="{6E735C00-6920-4A19-9B8D-A7B5262EF352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7085012" y="2282825"/>
            <a:ext cx="361950" cy="212725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none" lIns="25400" tIns="0" rIns="25400" bIns="0" numCol="1" spcCol="0" anchor="ctr" anchorCtr="0">
            <a:noAutofit/>
          </a:bodyPr>
          <a:lstStyle>
            <a:lvl1pPr marL="31747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3495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952428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269904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587380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90485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22233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539811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857287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77321620-BEA1-493C-A3AE-45D45BC69415}" type="datetime'''''''''''''''''7''''''''''''''''''''''''''''0''''''''''''%'''">
              <a:rPr lang="en-US" altLang="en-US" sz="1400" kern="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70%</a:t>
            </a:fld>
            <a:endParaRPr lang="en-US" sz="1400" kern="0" dirty="0"/>
          </a:p>
        </p:txBody>
      </p:sp>
      <p:sp>
        <p:nvSpPr>
          <p:cNvPr id="197" name="Shape 11">
            <a:extLst>
              <a:ext uri="{FF2B5EF4-FFF2-40B4-BE49-F238E27FC236}">
                <a16:creationId xmlns:a16="http://schemas.microsoft.com/office/drawing/2014/main" id="{D704610E-46F2-4F2B-BF98-7F5574124F37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6804024" y="5514975"/>
            <a:ext cx="361950" cy="212725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none" lIns="25400" tIns="0" rIns="25400" bIns="0" numCol="1" spcCol="0" anchor="ctr" anchorCtr="0">
            <a:noAutofit/>
          </a:bodyPr>
          <a:lstStyle>
            <a:lvl1pPr marL="31747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3495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952428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269904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587380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90485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22233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539811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857287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9B148BFD-FFDC-4470-9B08-08401F41D630}" type="datetime'''''''''''''''''''''''''''2''6''''''''''%'''''''''''''''''''">
              <a:rPr lang="en-US" altLang="en-US" sz="1400" kern="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26%</a:t>
            </a:fld>
            <a:endParaRPr lang="en-US" sz="1400" kern="0" dirty="0"/>
          </a:p>
        </p:txBody>
      </p:sp>
      <p:sp>
        <p:nvSpPr>
          <p:cNvPr id="195" name="Shape 11">
            <a:extLst>
              <a:ext uri="{FF2B5EF4-FFF2-40B4-BE49-F238E27FC236}">
                <a16:creationId xmlns:a16="http://schemas.microsoft.com/office/drawing/2014/main" id="{8C1E5A49-DA5F-4F4A-B6CB-B47281A0A9E8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6956424" y="3360738"/>
            <a:ext cx="361950" cy="212725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none" lIns="25400" tIns="0" rIns="25400" bIns="0" numCol="1" spcCol="0" anchor="ctr" anchorCtr="0">
            <a:noAutofit/>
          </a:bodyPr>
          <a:lstStyle>
            <a:lvl1pPr marL="31747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3495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952428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269904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587380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90485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22233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539811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857287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77859142-6904-42B5-8EDF-8B05363C2115}" type="datetime'''''''''''''''''''''5''''''''''''''''0%'''''''''''''''">
              <a:rPr lang="en-US" altLang="en-US" sz="1400" kern="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50%</a:t>
            </a:fld>
            <a:endParaRPr lang="en-US" sz="1400" kern="0" dirty="0"/>
          </a:p>
        </p:txBody>
      </p:sp>
      <p:sp>
        <p:nvSpPr>
          <p:cNvPr id="196" name="Shape 11">
            <a:extLst>
              <a:ext uri="{FF2B5EF4-FFF2-40B4-BE49-F238E27FC236}">
                <a16:creationId xmlns:a16="http://schemas.microsoft.com/office/drawing/2014/main" id="{54BFA9C2-C694-4665-80BF-C6B023E51397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6943724" y="4437063"/>
            <a:ext cx="361950" cy="212725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none" lIns="25400" tIns="0" rIns="25400" bIns="0" numCol="1" spcCol="0" anchor="ctr" anchorCtr="0">
            <a:noAutofit/>
          </a:bodyPr>
          <a:lstStyle>
            <a:lvl1pPr marL="31747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3495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952428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269904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587380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90485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22233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539811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857287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5E27FAE1-8D55-4AE4-90D8-B3018E9AC68E}" type="datetime'4''''''''''''''''''''''''''''''''''''''''''''''''''8''''%'">
              <a:rPr lang="en-US" altLang="en-US" sz="1400" kern="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48%</a:t>
            </a:fld>
            <a:endParaRPr lang="en-US" sz="1400" kern="0" dirty="0"/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B5B0E05-4089-2B97-55B7-EB8CAA86B5F0}"/>
              </a:ext>
            </a:extLst>
          </p:cNvPr>
          <p:cNvGraphicFramePr/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2138730920"/>
              </p:ext>
            </p:extLst>
          </p:nvPr>
        </p:nvGraphicFramePr>
        <p:xfrm>
          <a:off x="8504238" y="1768475"/>
          <a:ext cx="612775" cy="447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6"/>
          </a:graphicData>
        </a:graphic>
      </p:graphicFrame>
      <p:sp>
        <p:nvSpPr>
          <p:cNvPr id="204" name="Shape 11">
            <a:extLst>
              <a:ext uri="{FF2B5EF4-FFF2-40B4-BE49-F238E27FC236}">
                <a16:creationId xmlns:a16="http://schemas.microsoft.com/office/drawing/2014/main" id="{39929903-9777-4240-9D70-E5CE975F79C0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8826499" y="3360738"/>
            <a:ext cx="361950" cy="212725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none" lIns="25400" tIns="0" rIns="25400" bIns="0" numCol="1" spcCol="0" anchor="ctr" anchorCtr="0">
            <a:noAutofit/>
          </a:bodyPr>
          <a:lstStyle>
            <a:lvl1pPr marL="31747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3495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952428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269904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587380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90485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22233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539811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857287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154EC4BB-D92D-41AF-ACEB-3F1FBDCAB080}" type="datetime'''''''''''''''''''1''''''''1''''''''''''''''''''''''''%'''''''">
              <a:rPr lang="en-US" altLang="en-US" sz="1400" kern="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11%</a:t>
            </a:fld>
            <a:endParaRPr lang="en-US" sz="1400" kern="0" dirty="0"/>
          </a:p>
        </p:txBody>
      </p:sp>
      <p:sp>
        <p:nvSpPr>
          <p:cNvPr id="203" name="Shape 11">
            <a:extLst>
              <a:ext uri="{FF2B5EF4-FFF2-40B4-BE49-F238E27FC236}">
                <a16:creationId xmlns:a16="http://schemas.microsoft.com/office/drawing/2014/main" id="{D2790291-6798-4E4A-98E8-973E47EEDD59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8670925" y="2282825"/>
            <a:ext cx="271463" cy="212725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none" lIns="25400" tIns="0" rIns="25400" bIns="0" numCol="1" spcCol="0" anchor="ctr" anchorCtr="0">
            <a:noAutofit/>
          </a:bodyPr>
          <a:lstStyle>
            <a:lvl1pPr marL="31747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3495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952428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269904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587380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90485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22233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539811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857287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DA08392D-D7B9-4219-AC4C-0E8DBDD2E8BD}" type="datetime'''''''3''%'''''''''''''''">
              <a:rPr lang="en-US" altLang="en-US" sz="1400" kern="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3%</a:t>
            </a:fld>
            <a:endParaRPr lang="en-US" sz="1400" kern="0" dirty="0"/>
          </a:p>
        </p:txBody>
      </p:sp>
      <p:sp>
        <p:nvSpPr>
          <p:cNvPr id="205" name="Shape 11">
            <a:extLst>
              <a:ext uri="{FF2B5EF4-FFF2-40B4-BE49-F238E27FC236}">
                <a16:creationId xmlns:a16="http://schemas.microsoft.com/office/drawing/2014/main" id="{FF526C64-D2A5-44D5-A1A0-BE046A4B7424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8748713" y="4437063"/>
            <a:ext cx="271463" cy="212725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none" lIns="25400" tIns="0" rIns="25400" bIns="0" numCol="1" spcCol="0" anchor="ctr" anchorCtr="0">
            <a:noAutofit/>
          </a:bodyPr>
          <a:lstStyle>
            <a:lvl1pPr marL="31747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3495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952428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269904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587380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90485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22233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539811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857287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4DA9352D-2FDF-45D6-BD5C-9D2A47FDACA7}" type="datetime'''''''''''''7''''''''''''''''''%'''''''''''">
              <a:rPr lang="en-US" altLang="en-US" sz="1400" kern="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7%</a:t>
            </a:fld>
            <a:endParaRPr lang="en-US" sz="1400" kern="0" dirty="0"/>
          </a:p>
        </p:txBody>
      </p:sp>
      <p:sp>
        <p:nvSpPr>
          <p:cNvPr id="206" name="Shape 11">
            <a:extLst>
              <a:ext uri="{FF2B5EF4-FFF2-40B4-BE49-F238E27FC236}">
                <a16:creationId xmlns:a16="http://schemas.microsoft.com/office/drawing/2014/main" id="{0DF9CC16-5BA7-4AB7-ABE2-66D328C6D1E1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9059862" y="5514975"/>
            <a:ext cx="361950" cy="212725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none" lIns="25400" tIns="0" rIns="25400" bIns="0" numCol="1" spcCol="0" anchor="ctr" anchorCtr="0">
            <a:noAutofit/>
          </a:bodyPr>
          <a:lstStyle>
            <a:lvl1pPr marL="31747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3495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952428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269904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587380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90485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22233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539811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857287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ACACE338-3432-4A31-A74A-4879E1E1775C}" type="datetime'2''3''''''''''''''''''''''''''''''%'''''''''''''''''''">
              <a:rPr lang="en-US" altLang="en-US" sz="1400" kern="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23%</a:t>
            </a:fld>
            <a:endParaRPr lang="en-US" sz="1400" kern="0" dirty="0"/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F1DB7A33-B3CF-0E1A-B4BE-978D915BE20B}"/>
              </a:ext>
            </a:extLst>
          </p:cNvPr>
          <p:cNvGraphicFramePr/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3613989859"/>
              </p:ext>
            </p:extLst>
          </p:nvPr>
        </p:nvGraphicFramePr>
        <p:xfrm>
          <a:off x="6815138" y="1768475"/>
          <a:ext cx="2333625" cy="447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7"/>
          </a:graphicData>
        </a:graphic>
      </p:graphicFrame>
      <p:sp>
        <p:nvSpPr>
          <p:cNvPr id="122" name="Line 35">
            <a:extLst>
              <a:ext uri="{FF2B5EF4-FFF2-40B4-BE49-F238E27FC236}">
                <a16:creationId xmlns:a16="http://schemas.microsoft.com/office/drawing/2014/main" id="{F2B247E3-3DC2-4E04-B71C-DE9DB315E8F7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3752192" y="5066488"/>
            <a:ext cx="8178550" cy="0"/>
          </a:xfrm>
          <a:prstGeom prst="line">
            <a:avLst/>
          </a:prstGeom>
          <a:noFill/>
          <a:ln w="6350">
            <a:solidFill>
              <a:srgbClr val="7F7F7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9611" tIns="44806" rIns="89611" bIns="44806" anchor="ctr"/>
          <a:lstStyle/>
          <a:p>
            <a:endParaRPr lang="en-US" sz="1200">
              <a:latin typeface="+mn-lt"/>
            </a:endParaRPr>
          </a:p>
        </p:txBody>
      </p:sp>
      <p:sp>
        <p:nvSpPr>
          <p:cNvPr id="123" name="Rounded Rectangle 35">
            <a:extLst>
              <a:ext uri="{FF2B5EF4-FFF2-40B4-BE49-F238E27FC236}">
                <a16:creationId xmlns:a16="http://schemas.microsoft.com/office/drawing/2014/main" id="{6BB758ED-EE7D-4674-8490-9135F06D741E}"/>
              </a:ext>
            </a:extLst>
          </p:cNvPr>
          <p:cNvSpPr/>
          <p:nvPr/>
        </p:nvSpPr>
        <p:spPr>
          <a:xfrm>
            <a:off x="300381" y="4376057"/>
            <a:ext cx="1550190" cy="896101"/>
          </a:xfrm>
          <a:prstGeom prst="roundRect">
            <a:avLst>
              <a:gd name="adj" fmla="val 10693"/>
            </a:avLst>
          </a:prstGeom>
          <a:solidFill>
            <a:schemeClr val="bg1"/>
          </a:solidFill>
          <a:ln w="6350">
            <a:solidFill>
              <a:srgbClr val="B3B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C16092AC-79F5-43AA-B7EE-B54C978FB442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1850571" y="5066488"/>
            <a:ext cx="1672949" cy="467605"/>
          </a:xfrm>
          <a:prstGeom prst="bentConnector2">
            <a:avLst/>
          </a:prstGeom>
          <a:noFill/>
          <a:ln w="3175" cap="flat">
            <a:solidFill>
              <a:srgbClr val="7F7F7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8" name="Rounded Rectangle 34">
            <a:extLst>
              <a:ext uri="{FF2B5EF4-FFF2-40B4-BE49-F238E27FC236}">
                <a16:creationId xmlns:a16="http://schemas.microsoft.com/office/drawing/2014/main" id="{AA93C780-E8E9-4F0E-A46A-DD9121226299}"/>
              </a:ext>
            </a:extLst>
          </p:cNvPr>
          <p:cNvSpPr/>
          <p:nvPr/>
        </p:nvSpPr>
        <p:spPr>
          <a:xfrm>
            <a:off x="1533299" y="2531226"/>
            <a:ext cx="894216" cy="495002"/>
          </a:xfrm>
          <a:prstGeom prst="roundRect">
            <a:avLst>
              <a:gd name="adj" fmla="val 11862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FUNCTIONALITY + LIFE CONCEPT</a:t>
            </a:r>
          </a:p>
        </p:txBody>
      </p:sp>
      <p:sp>
        <p:nvSpPr>
          <p:cNvPr id="132" name="Rounded Rectangle 34">
            <a:extLst>
              <a:ext uri="{FF2B5EF4-FFF2-40B4-BE49-F238E27FC236}">
                <a16:creationId xmlns:a16="http://schemas.microsoft.com/office/drawing/2014/main" id="{35A6F73B-7DF7-4661-AC95-CAAA853BFAB9}"/>
              </a:ext>
            </a:extLst>
          </p:cNvPr>
          <p:cNvSpPr/>
          <p:nvPr/>
        </p:nvSpPr>
        <p:spPr>
          <a:xfrm>
            <a:off x="228600" y="2248195"/>
            <a:ext cx="1121229" cy="505890"/>
          </a:xfrm>
          <a:prstGeom prst="roundRect">
            <a:avLst>
              <a:gd name="adj" fmla="val 11862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DEDICATE RUNNING</a:t>
            </a:r>
          </a:p>
        </p:txBody>
      </p:sp>
      <p:sp>
        <p:nvSpPr>
          <p:cNvPr id="143" name="Rounded Rectangle 34">
            <a:extLst>
              <a:ext uri="{FF2B5EF4-FFF2-40B4-BE49-F238E27FC236}">
                <a16:creationId xmlns:a16="http://schemas.microsoft.com/office/drawing/2014/main" id="{D7591808-63AA-431E-AC44-97A309D5E9FC}"/>
              </a:ext>
            </a:extLst>
          </p:cNvPr>
          <p:cNvSpPr/>
          <p:nvPr/>
        </p:nvSpPr>
        <p:spPr>
          <a:xfrm>
            <a:off x="422956" y="4643054"/>
            <a:ext cx="1351416" cy="375260"/>
          </a:xfrm>
          <a:prstGeom prst="roundRect">
            <a:avLst>
              <a:gd name="adj" fmla="val 11862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MIX &amp; MATCH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D795CD68-77DE-481A-9A04-AEAB7DB32F89}"/>
              </a:ext>
            </a:extLst>
          </p:cNvPr>
          <p:cNvGrpSpPr/>
          <p:nvPr/>
        </p:nvGrpSpPr>
        <p:grpSpPr>
          <a:xfrm>
            <a:off x="-1566655" y="2107880"/>
            <a:ext cx="1436479" cy="1681844"/>
            <a:chOff x="-1566655" y="2107880"/>
            <a:chExt cx="1436479" cy="1681844"/>
          </a:xfrm>
        </p:grpSpPr>
        <p:sp>
          <p:nvSpPr>
            <p:cNvPr id="145" name="Rounded Rectangle 35">
              <a:extLst>
                <a:ext uri="{FF2B5EF4-FFF2-40B4-BE49-F238E27FC236}">
                  <a16:creationId xmlns:a16="http://schemas.microsoft.com/office/drawing/2014/main" id="{1361D69E-2680-4FA7-B761-62A9A988718F}"/>
                </a:ext>
              </a:extLst>
            </p:cNvPr>
            <p:cNvSpPr/>
            <p:nvPr/>
          </p:nvSpPr>
          <p:spPr>
            <a:xfrm>
              <a:off x="-1566655" y="2121337"/>
              <a:ext cx="542080" cy="530476"/>
            </a:xfrm>
            <a:prstGeom prst="roundRect">
              <a:avLst>
                <a:gd name="adj" fmla="val 10693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rgbClr val="B3B3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611" tIns="44806" rIns="89611" bIns="44806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6" name="Rounded Rectangle 34">
              <a:extLst>
                <a:ext uri="{FF2B5EF4-FFF2-40B4-BE49-F238E27FC236}">
                  <a16:creationId xmlns:a16="http://schemas.microsoft.com/office/drawing/2014/main" id="{CDDD4CC6-E2E3-447E-BEB5-2B46E07CF0AE}"/>
                </a:ext>
              </a:extLst>
            </p:cNvPr>
            <p:cNvSpPr/>
            <p:nvPr/>
          </p:nvSpPr>
          <p:spPr>
            <a:xfrm>
              <a:off x="-956990" y="2107880"/>
              <a:ext cx="492219" cy="818779"/>
            </a:xfrm>
            <a:prstGeom prst="roundRect">
              <a:avLst>
                <a:gd name="adj" fmla="val 11862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rgbClr val="B3B3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611" tIns="44806" rIns="89611" bIns="44806"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47" name="Rounded Rectangle 113">
              <a:extLst>
                <a:ext uri="{FF2B5EF4-FFF2-40B4-BE49-F238E27FC236}">
                  <a16:creationId xmlns:a16="http://schemas.microsoft.com/office/drawing/2014/main" id="{4E87D309-19D4-45BB-AA83-4E845302F0DF}"/>
                </a:ext>
              </a:extLst>
            </p:cNvPr>
            <p:cNvSpPr/>
            <p:nvPr/>
          </p:nvSpPr>
          <p:spPr>
            <a:xfrm>
              <a:off x="-962069" y="2997438"/>
              <a:ext cx="831893" cy="630583"/>
            </a:xfrm>
            <a:custGeom>
              <a:avLst/>
              <a:gdLst>
                <a:gd name="connsiteX0" fmla="*/ 610022 w 1372541"/>
                <a:gd name="connsiteY0" fmla="*/ 0 h 1343367"/>
                <a:gd name="connsiteX1" fmla="*/ 1220033 w 1372541"/>
                <a:gd name="connsiteY1" fmla="*/ 0 h 1343367"/>
                <a:gd name="connsiteX2" fmla="*/ 1372541 w 1372541"/>
                <a:gd name="connsiteY2" fmla="*/ 152508 h 1343367"/>
                <a:gd name="connsiteX3" fmla="*/ 1372541 w 1372541"/>
                <a:gd name="connsiteY3" fmla="*/ 1190859 h 1343367"/>
                <a:gd name="connsiteX4" fmla="*/ 1220033 w 1372541"/>
                <a:gd name="connsiteY4" fmla="*/ 1343367 h 1343367"/>
                <a:gd name="connsiteX5" fmla="*/ 610022 w 1372541"/>
                <a:gd name="connsiteY5" fmla="*/ 1343367 h 1343367"/>
                <a:gd name="connsiteX6" fmla="*/ 457514 w 1372541"/>
                <a:gd name="connsiteY6" fmla="*/ 1190859 h 1343367"/>
                <a:gd name="connsiteX7" fmla="*/ 457514 w 1372541"/>
                <a:gd name="connsiteY7" fmla="*/ 597713 h 1343367"/>
                <a:gd name="connsiteX8" fmla="*/ 456296 w 1372541"/>
                <a:gd name="connsiteY8" fmla="*/ 597713 h 1343367"/>
                <a:gd name="connsiteX9" fmla="*/ 371263 w 1372541"/>
                <a:gd name="connsiteY9" fmla="*/ 517497 h 1343367"/>
                <a:gd name="connsiteX10" fmla="*/ 95038 w 1372541"/>
                <a:gd name="connsiteY10" fmla="*/ 589767 h 1343367"/>
                <a:gd name="connsiteX11" fmla="*/ 0 w 1372541"/>
                <a:gd name="connsiteY11" fmla="*/ 431246 h 1343367"/>
                <a:gd name="connsiteX12" fmla="*/ 0 w 1372541"/>
                <a:gd name="connsiteY12" fmla="*/ 86252 h 1343367"/>
                <a:gd name="connsiteX13" fmla="*/ 86251 w 1372541"/>
                <a:gd name="connsiteY13" fmla="*/ 1 h 1343367"/>
                <a:gd name="connsiteX14" fmla="*/ 610017 w 1372541"/>
                <a:gd name="connsiteY14" fmla="*/ 1 h 1343367"/>
                <a:gd name="connsiteX15" fmla="*/ 610022 w 1372541"/>
                <a:gd name="connsiteY15" fmla="*/ 0 h 1343367"/>
                <a:gd name="connsiteX0" fmla="*/ 610022 w 1372541"/>
                <a:gd name="connsiteY0" fmla="*/ 0 h 1343367"/>
                <a:gd name="connsiteX1" fmla="*/ 1220033 w 1372541"/>
                <a:gd name="connsiteY1" fmla="*/ 0 h 1343367"/>
                <a:gd name="connsiteX2" fmla="*/ 1372541 w 1372541"/>
                <a:gd name="connsiteY2" fmla="*/ 152508 h 1343367"/>
                <a:gd name="connsiteX3" fmla="*/ 1372541 w 1372541"/>
                <a:gd name="connsiteY3" fmla="*/ 1190859 h 1343367"/>
                <a:gd name="connsiteX4" fmla="*/ 1220033 w 1372541"/>
                <a:gd name="connsiteY4" fmla="*/ 1343367 h 1343367"/>
                <a:gd name="connsiteX5" fmla="*/ 610022 w 1372541"/>
                <a:gd name="connsiteY5" fmla="*/ 1343367 h 1343367"/>
                <a:gd name="connsiteX6" fmla="*/ 457514 w 1372541"/>
                <a:gd name="connsiteY6" fmla="*/ 1190859 h 1343367"/>
                <a:gd name="connsiteX7" fmla="*/ 457514 w 1372541"/>
                <a:gd name="connsiteY7" fmla="*/ 597713 h 1343367"/>
                <a:gd name="connsiteX8" fmla="*/ 456296 w 1372541"/>
                <a:gd name="connsiteY8" fmla="*/ 597713 h 1343367"/>
                <a:gd name="connsiteX9" fmla="*/ 371263 w 1372541"/>
                <a:gd name="connsiteY9" fmla="*/ 584949 h 1343367"/>
                <a:gd name="connsiteX10" fmla="*/ 95038 w 1372541"/>
                <a:gd name="connsiteY10" fmla="*/ 589767 h 1343367"/>
                <a:gd name="connsiteX11" fmla="*/ 0 w 1372541"/>
                <a:gd name="connsiteY11" fmla="*/ 431246 h 1343367"/>
                <a:gd name="connsiteX12" fmla="*/ 0 w 1372541"/>
                <a:gd name="connsiteY12" fmla="*/ 86252 h 1343367"/>
                <a:gd name="connsiteX13" fmla="*/ 86251 w 1372541"/>
                <a:gd name="connsiteY13" fmla="*/ 1 h 1343367"/>
                <a:gd name="connsiteX14" fmla="*/ 610017 w 1372541"/>
                <a:gd name="connsiteY14" fmla="*/ 1 h 1343367"/>
                <a:gd name="connsiteX15" fmla="*/ 610022 w 1372541"/>
                <a:gd name="connsiteY15" fmla="*/ 0 h 1343367"/>
                <a:gd name="connsiteX0" fmla="*/ 610022 w 1372541"/>
                <a:gd name="connsiteY0" fmla="*/ 0 h 1343367"/>
                <a:gd name="connsiteX1" fmla="*/ 1220033 w 1372541"/>
                <a:gd name="connsiteY1" fmla="*/ 0 h 1343367"/>
                <a:gd name="connsiteX2" fmla="*/ 1372541 w 1372541"/>
                <a:gd name="connsiteY2" fmla="*/ 152508 h 1343367"/>
                <a:gd name="connsiteX3" fmla="*/ 1372541 w 1372541"/>
                <a:gd name="connsiteY3" fmla="*/ 1190859 h 1343367"/>
                <a:gd name="connsiteX4" fmla="*/ 1220033 w 1372541"/>
                <a:gd name="connsiteY4" fmla="*/ 1343367 h 1343367"/>
                <a:gd name="connsiteX5" fmla="*/ 610022 w 1372541"/>
                <a:gd name="connsiteY5" fmla="*/ 1343367 h 1343367"/>
                <a:gd name="connsiteX6" fmla="*/ 457514 w 1372541"/>
                <a:gd name="connsiteY6" fmla="*/ 1190859 h 1343367"/>
                <a:gd name="connsiteX7" fmla="*/ 457514 w 1372541"/>
                <a:gd name="connsiteY7" fmla="*/ 597713 h 1343367"/>
                <a:gd name="connsiteX8" fmla="*/ 456296 w 1372541"/>
                <a:gd name="connsiteY8" fmla="*/ 641075 h 1343367"/>
                <a:gd name="connsiteX9" fmla="*/ 371263 w 1372541"/>
                <a:gd name="connsiteY9" fmla="*/ 584949 h 1343367"/>
                <a:gd name="connsiteX10" fmla="*/ 95038 w 1372541"/>
                <a:gd name="connsiteY10" fmla="*/ 589767 h 1343367"/>
                <a:gd name="connsiteX11" fmla="*/ 0 w 1372541"/>
                <a:gd name="connsiteY11" fmla="*/ 431246 h 1343367"/>
                <a:gd name="connsiteX12" fmla="*/ 0 w 1372541"/>
                <a:gd name="connsiteY12" fmla="*/ 86252 h 1343367"/>
                <a:gd name="connsiteX13" fmla="*/ 86251 w 1372541"/>
                <a:gd name="connsiteY13" fmla="*/ 1 h 1343367"/>
                <a:gd name="connsiteX14" fmla="*/ 610017 w 1372541"/>
                <a:gd name="connsiteY14" fmla="*/ 1 h 1343367"/>
                <a:gd name="connsiteX15" fmla="*/ 610022 w 1372541"/>
                <a:gd name="connsiteY15" fmla="*/ 0 h 1343367"/>
                <a:gd name="connsiteX0" fmla="*/ 610022 w 1372541"/>
                <a:gd name="connsiteY0" fmla="*/ 0 h 1343367"/>
                <a:gd name="connsiteX1" fmla="*/ 1220033 w 1372541"/>
                <a:gd name="connsiteY1" fmla="*/ 0 h 1343367"/>
                <a:gd name="connsiteX2" fmla="*/ 1372541 w 1372541"/>
                <a:gd name="connsiteY2" fmla="*/ 152508 h 1343367"/>
                <a:gd name="connsiteX3" fmla="*/ 1372541 w 1372541"/>
                <a:gd name="connsiteY3" fmla="*/ 1190859 h 1343367"/>
                <a:gd name="connsiteX4" fmla="*/ 1220033 w 1372541"/>
                <a:gd name="connsiteY4" fmla="*/ 1343367 h 1343367"/>
                <a:gd name="connsiteX5" fmla="*/ 610022 w 1372541"/>
                <a:gd name="connsiteY5" fmla="*/ 1343367 h 1343367"/>
                <a:gd name="connsiteX6" fmla="*/ 457514 w 1372541"/>
                <a:gd name="connsiteY6" fmla="*/ 1190859 h 1343367"/>
                <a:gd name="connsiteX7" fmla="*/ 457514 w 1372541"/>
                <a:gd name="connsiteY7" fmla="*/ 597713 h 1343367"/>
                <a:gd name="connsiteX8" fmla="*/ 447509 w 1372541"/>
                <a:gd name="connsiteY8" fmla="*/ 641075 h 1343367"/>
                <a:gd name="connsiteX9" fmla="*/ 371263 w 1372541"/>
                <a:gd name="connsiteY9" fmla="*/ 584949 h 1343367"/>
                <a:gd name="connsiteX10" fmla="*/ 95038 w 1372541"/>
                <a:gd name="connsiteY10" fmla="*/ 589767 h 1343367"/>
                <a:gd name="connsiteX11" fmla="*/ 0 w 1372541"/>
                <a:gd name="connsiteY11" fmla="*/ 431246 h 1343367"/>
                <a:gd name="connsiteX12" fmla="*/ 0 w 1372541"/>
                <a:gd name="connsiteY12" fmla="*/ 86252 h 1343367"/>
                <a:gd name="connsiteX13" fmla="*/ 86251 w 1372541"/>
                <a:gd name="connsiteY13" fmla="*/ 1 h 1343367"/>
                <a:gd name="connsiteX14" fmla="*/ 610017 w 1372541"/>
                <a:gd name="connsiteY14" fmla="*/ 1 h 1343367"/>
                <a:gd name="connsiteX15" fmla="*/ 610022 w 1372541"/>
                <a:gd name="connsiteY15" fmla="*/ 0 h 1343367"/>
                <a:gd name="connsiteX0" fmla="*/ 610022 w 1372541"/>
                <a:gd name="connsiteY0" fmla="*/ 0 h 1343367"/>
                <a:gd name="connsiteX1" fmla="*/ 1220033 w 1372541"/>
                <a:gd name="connsiteY1" fmla="*/ 0 h 1343367"/>
                <a:gd name="connsiteX2" fmla="*/ 1372541 w 1372541"/>
                <a:gd name="connsiteY2" fmla="*/ 152508 h 1343367"/>
                <a:gd name="connsiteX3" fmla="*/ 1372541 w 1372541"/>
                <a:gd name="connsiteY3" fmla="*/ 1190859 h 1343367"/>
                <a:gd name="connsiteX4" fmla="*/ 1220033 w 1372541"/>
                <a:gd name="connsiteY4" fmla="*/ 1343367 h 1343367"/>
                <a:gd name="connsiteX5" fmla="*/ 610022 w 1372541"/>
                <a:gd name="connsiteY5" fmla="*/ 1343367 h 1343367"/>
                <a:gd name="connsiteX6" fmla="*/ 457514 w 1372541"/>
                <a:gd name="connsiteY6" fmla="*/ 1190859 h 1343367"/>
                <a:gd name="connsiteX7" fmla="*/ 457514 w 1372541"/>
                <a:gd name="connsiteY7" fmla="*/ 597713 h 1343367"/>
                <a:gd name="connsiteX8" fmla="*/ 443116 w 1372541"/>
                <a:gd name="connsiteY8" fmla="*/ 631439 h 1343367"/>
                <a:gd name="connsiteX9" fmla="*/ 371263 w 1372541"/>
                <a:gd name="connsiteY9" fmla="*/ 584949 h 1343367"/>
                <a:gd name="connsiteX10" fmla="*/ 95038 w 1372541"/>
                <a:gd name="connsiteY10" fmla="*/ 589767 h 1343367"/>
                <a:gd name="connsiteX11" fmla="*/ 0 w 1372541"/>
                <a:gd name="connsiteY11" fmla="*/ 431246 h 1343367"/>
                <a:gd name="connsiteX12" fmla="*/ 0 w 1372541"/>
                <a:gd name="connsiteY12" fmla="*/ 86252 h 1343367"/>
                <a:gd name="connsiteX13" fmla="*/ 86251 w 1372541"/>
                <a:gd name="connsiteY13" fmla="*/ 1 h 1343367"/>
                <a:gd name="connsiteX14" fmla="*/ 610017 w 1372541"/>
                <a:gd name="connsiteY14" fmla="*/ 1 h 1343367"/>
                <a:gd name="connsiteX15" fmla="*/ 610022 w 1372541"/>
                <a:gd name="connsiteY15" fmla="*/ 0 h 1343367"/>
                <a:gd name="connsiteX0" fmla="*/ 610022 w 1372541"/>
                <a:gd name="connsiteY0" fmla="*/ 0 h 1343367"/>
                <a:gd name="connsiteX1" fmla="*/ 1220033 w 1372541"/>
                <a:gd name="connsiteY1" fmla="*/ 0 h 1343367"/>
                <a:gd name="connsiteX2" fmla="*/ 1372541 w 1372541"/>
                <a:gd name="connsiteY2" fmla="*/ 152508 h 1343367"/>
                <a:gd name="connsiteX3" fmla="*/ 1372541 w 1372541"/>
                <a:gd name="connsiteY3" fmla="*/ 1190859 h 1343367"/>
                <a:gd name="connsiteX4" fmla="*/ 1220033 w 1372541"/>
                <a:gd name="connsiteY4" fmla="*/ 1343367 h 1343367"/>
                <a:gd name="connsiteX5" fmla="*/ 610022 w 1372541"/>
                <a:gd name="connsiteY5" fmla="*/ 1343367 h 1343367"/>
                <a:gd name="connsiteX6" fmla="*/ 457514 w 1372541"/>
                <a:gd name="connsiteY6" fmla="*/ 1190859 h 1343367"/>
                <a:gd name="connsiteX7" fmla="*/ 457514 w 1372541"/>
                <a:gd name="connsiteY7" fmla="*/ 597713 h 1343367"/>
                <a:gd name="connsiteX8" fmla="*/ 458493 w 1372541"/>
                <a:gd name="connsiteY8" fmla="*/ 669983 h 1343367"/>
                <a:gd name="connsiteX9" fmla="*/ 371263 w 1372541"/>
                <a:gd name="connsiteY9" fmla="*/ 584949 h 1343367"/>
                <a:gd name="connsiteX10" fmla="*/ 95038 w 1372541"/>
                <a:gd name="connsiteY10" fmla="*/ 589767 h 1343367"/>
                <a:gd name="connsiteX11" fmla="*/ 0 w 1372541"/>
                <a:gd name="connsiteY11" fmla="*/ 431246 h 1343367"/>
                <a:gd name="connsiteX12" fmla="*/ 0 w 1372541"/>
                <a:gd name="connsiteY12" fmla="*/ 86252 h 1343367"/>
                <a:gd name="connsiteX13" fmla="*/ 86251 w 1372541"/>
                <a:gd name="connsiteY13" fmla="*/ 1 h 1343367"/>
                <a:gd name="connsiteX14" fmla="*/ 610017 w 1372541"/>
                <a:gd name="connsiteY14" fmla="*/ 1 h 1343367"/>
                <a:gd name="connsiteX15" fmla="*/ 610022 w 1372541"/>
                <a:gd name="connsiteY15" fmla="*/ 0 h 1343367"/>
                <a:gd name="connsiteX0" fmla="*/ 610022 w 1372541"/>
                <a:gd name="connsiteY0" fmla="*/ 0 h 1343367"/>
                <a:gd name="connsiteX1" fmla="*/ 1220033 w 1372541"/>
                <a:gd name="connsiteY1" fmla="*/ 0 h 1343367"/>
                <a:gd name="connsiteX2" fmla="*/ 1372541 w 1372541"/>
                <a:gd name="connsiteY2" fmla="*/ 152508 h 1343367"/>
                <a:gd name="connsiteX3" fmla="*/ 1372541 w 1372541"/>
                <a:gd name="connsiteY3" fmla="*/ 1190859 h 1343367"/>
                <a:gd name="connsiteX4" fmla="*/ 1220033 w 1372541"/>
                <a:gd name="connsiteY4" fmla="*/ 1343367 h 1343367"/>
                <a:gd name="connsiteX5" fmla="*/ 610022 w 1372541"/>
                <a:gd name="connsiteY5" fmla="*/ 1343367 h 1343367"/>
                <a:gd name="connsiteX6" fmla="*/ 457514 w 1372541"/>
                <a:gd name="connsiteY6" fmla="*/ 1190859 h 1343367"/>
                <a:gd name="connsiteX7" fmla="*/ 459247 w 1372541"/>
                <a:gd name="connsiteY7" fmla="*/ 729466 h 1343367"/>
                <a:gd name="connsiteX8" fmla="*/ 458493 w 1372541"/>
                <a:gd name="connsiteY8" fmla="*/ 669983 h 1343367"/>
                <a:gd name="connsiteX9" fmla="*/ 371263 w 1372541"/>
                <a:gd name="connsiteY9" fmla="*/ 584949 h 1343367"/>
                <a:gd name="connsiteX10" fmla="*/ 95038 w 1372541"/>
                <a:gd name="connsiteY10" fmla="*/ 589767 h 1343367"/>
                <a:gd name="connsiteX11" fmla="*/ 0 w 1372541"/>
                <a:gd name="connsiteY11" fmla="*/ 431246 h 1343367"/>
                <a:gd name="connsiteX12" fmla="*/ 0 w 1372541"/>
                <a:gd name="connsiteY12" fmla="*/ 86252 h 1343367"/>
                <a:gd name="connsiteX13" fmla="*/ 86251 w 1372541"/>
                <a:gd name="connsiteY13" fmla="*/ 1 h 1343367"/>
                <a:gd name="connsiteX14" fmla="*/ 610017 w 1372541"/>
                <a:gd name="connsiteY14" fmla="*/ 1 h 1343367"/>
                <a:gd name="connsiteX15" fmla="*/ 610022 w 1372541"/>
                <a:gd name="connsiteY15" fmla="*/ 0 h 1343367"/>
                <a:gd name="connsiteX0" fmla="*/ 610022 w 1372541"/>
                <a:gd name="connsiteY0" fmla="*/ 0 h 1343367"/>
                <a:gd name="connsiteX1" fmla="*/ 1220033 w 1372541"/>
                <a:gd name="connsiteY1" fmla="*/ 0 h 1343367"/>
                <a:gd name="connsiteX2" fmla="*/ 1372541 w 1372541"/>
                <a:gd name="connsiteY2" fmla="*/ 152508 h 1343367"/>
                <a:gd name="connsiteX3" fmla="*/ 1372541 w 1372541"/>
                <a:gd name="connsiteY3" fmla="*/ 1190859 h 1343367"/>
                <a:gd name="connsiteX4" fmla="*/ 1220033 w 1372541"/>
                <a:gd name="connsiteY4" fmla="*/ 1343367 h 1343367"/>
                <a:gd name="connsiteX5" fmla="*/ 610022 w 1372541"/>
                <a:gd name="connsiteY5" fmla="*/ 1343367 h 1343367"/>
                <a:gd name="connsiteX6" fmla="*/ 457514 w 1372541"/>
                <a:gd name="connsiteY6" fmla="*/ 1190859 h 1343367"/>
                <a:gd name="connsiteX7" fmla="*/ 459247 w 1372541"/>
                <a:gd name="connsiteY7" fmla="*/ 729466 h 1343367"/>
                <a:gd name="connsiteX8" fmla="*/ 458493 w 1372541"/>
                <a:gd name="connsiteY8" fmla="*/ 669983 h 1343367"/>
                <a:gd name="connsiteX9" fmla="*/ 371263 w 1372541"/>
                <a:gd name="connsiteY9" fmla="*/ 584949 h 1343367"/>
                <a:gd name="connsiteX10" fmla="*/ 95038 w 1372541"/>
                <a:gd name="connsiteY10" fmla="*/ 589767 h 1343367"/>
                <a:gd name="connsiteX11" fmla="*/ 0 w 1372541"/>
                <a:gd name="connsiteY11" fmla="*/ 431246 h 1343367"/>
                <a:gd name="connsiteX12" fmla="*/ 0 w 1372541"/>
                <a:gd name="connsiteY12" fmla="*/ 86252 h 1343367"/>
                <a:gd name="connsiteX13" fmla="*/ 58835 w 1372541"/>
                <a:gd name="connsiteY13" fmla="*/ 1 h 1343367"/>
                <a:gd name="connsiteX14" fmla="*/ 610017 w 1372541"/>
                <a:gd name="connsiteY14" fmla="*/ 1 h 1343367"/>
                <a:gd name="connsiteX15" fmla="*/ 610022 w 1372541"/>
                <a:gd name="connsiteY15" fmla="*/ 0 h 1343367"/>
                <a:gd name="connsiteX0" fmla="*/ 610022 w 1372541"/>
                <a:gd name="connsiteY0" fmla="*/ 0 h 1343367"/>
                <a:gd name="connsiteX1" fmla="*/ 1220033 w 1372541"/>
                <a:gd name="connsiteY1" fmla="*/ 0 h 1343367"/>
                <a:gd name="connsiteX2" fmla="*/ 1372541 w 1372541"/>
                <a:gd name="connsiteY2" fmla="*/ 152508 h 1343367"/>
                <a:gd name="connsiteX3" fmla="*/ 1372541 w 1372541"/>
                <a:gd name="connsiteY3" fmla="*/ 1190859 h 1343367"/>
                <a:gd name="connsiteX4" fmla="*/ 1220033 w 1372541"/>
                <a:gd name="connsiteY4" fmla="*/ 1343367 h 1343367"/>
                <a:gd name="connsiteX5" fmla="*/ 610022 w 1372541"/>
                <a:gd name="connsiteY5" fmla="*/ 1343367 h 1343367"/>
                <a:gd name="connsiteX6" fmla="*/ 457514 w 1372541"/>
                <a:gd name="connsiteY6" fmla="*/ 1190859 h 1343367"/>
                <a:gd name="connsiteX7" fmla="*/ 459247 w 1372541"/>
                <a:gd name="connsiteY7" fmla="*/ 729466 h 1343367"/>
                <a:gd name="connsiteX8" fmla="*/ 458493 w 1372541"/>
                <a:gd name="connsiteY8" fmla="*/ 669983 h 1343367"/>
                <a:gd name="connsiteX9" fmla="*/ 371263 w 1372541"/>
                <a:gd name="connsiteY9" fmla="*/ 584949 h 1343367"/>
                <a:gd name="connsiteX10" fmla="*/ 95038 w 1372541"/>
                <a:gd name="connsiteY10" fmla="*/ 589767 h 1343367"/>
                <a:gd name="connsiteX11" fmla="*/ 0 w 1372541"/>
                <a:gd name="connsiteY11" fmla="*/ 431246 h 1343367"/>
                <a:gd name="connsiteX12" fmla="*/ 0 w 1372541"/>
                <a:gd name="connsiteY12" fmla="*/ 86252 h 1343367"/>
                <a:gd name="connsiteX13" fmla="*/ 58835 w 1372541"/>
                <a:gd name="connsiteY13" fmla="*/ 1 h 1343367"/>
                <a:gd name="connsiteX14" fmla="*/ 610017 w 1372541"/>
                <a:gd name="connsiteY14" fmla="*/ 1 h 1343367"/>
                <a:gd name="connsiteX15" fmla="*/ 610022 w 1372541"/>
                <a:gd name="connsiteY15" fmla="*/ 0 h 1343367"/>
                <a:gd name="connsiteX0" fmla="*/ 610022 w 1372542"/>
                <a:gd name="connsiteY0" fmla="*/ 0 h 1343367"/>
                <a:gd name="connsiteX1" fmla="*/ 1289629 w 1372542"/>
                <a:gd name="connsiteY1" fmla="*/ 0 h 1343367"/>
                <a:gd name="connsiteX2" fmla="*/ 1372541 w 1372542"/>
                <a:gd name="connsiteY2" fmla="*/ 152508 h 1343367"/>
                <a:gd name="connsiteX3" fmla="*/ 1372541 w 1372542"/>
                <a:gd name="connsiteY3" fmla="*/ 1190859 h 1343367"/>
                <a:gd name="connsiteX4" fmla="*/ 1220033 w 1372542"/>
                <a:gd name="connsiteY4" fmla="*/ 1343367 h 1343367"/>
                <a:gd name="connsiteX5" fmla="*/ 610022 w 1372542"/>
                <a:gd name="connsiteY5" fmla="*/ 1343367 h 1343367"/>
                <a:gd name="connsiteX6" fmla="*/ 457514 w 1372542"/>
                <a:gd name="connsiteY6" fmla="*/ 1190859 h 1343367"/>
                <a:gd name="connsiteX7" fmla="*/ 459247 w 1372542"/>
                <a:gd name="connsiteY7" fmla="*/ 729466 h 1343367"/>
                <a:gd name="connsiteX8" fmla="*/ 458493 w 1372542"/>
                <a:gd name="connsiteY8" fmla="*/ 669983 h 1343367"/>
                <a:gd name="connsiteX9" fmla="*/ 371263 w 1372542"/>
                <a:gd name="connsiteY9" fmla="*/ 584949 h 1343367"/>
                <a:gd name="connsiteX10" fmla="*/ 95038 w 1372542"/>
                <a:gd name="connsiteY10" fmla="*/ 589767 h 1343367"/>
                <a:gd name="connsiteX11" fmla="*/ 0 w 1372542"/>
                <a:gd name="connsiteY11" fmla="*/ 431246 h 1343367"/>
                <a:gd name="connsiteX12" fmla="*/ 0 w 1372542"/>
                <a:gd name="connsiteY12" fmla="*/ 86252 h 1343367"/>
                <a:gd name="connsiteX13" fmla="*/ 58835 w 1372542"/>
                <a:gd name="connsiteY13" fmla="*/ 1 h 1343367"/>
                <a:gd name="connsiteX14" fmla="*/ 610017 w 1372542"/>
                <a:gd name="connsiteY14" fmla="*/ 1 h 1343367"/>
                <a:gd name="connsiteX15" fmla="*/ 610022 w 1372542"/>
                <a:gd name="connsiteY15" fmla="*/ 0 h 1343367"/>
                <a:gd name="connsiteX0" fmla="*/ 610022 w 1372542"/>
                <a:gd name="connsiteY0" fmla="*/ 0 h 1343367"/>
                <a:gd name="connsiteX1" fmla="*/ 1289629 w 1372542"/>
                <a:gd name="connsiteY1" fmla="*/ 0 h 1343367"/>
                <a:gd name="connsiteX2" fmla="*/ 1372541 w 1372542"/>
                <a:gd name="connsiteY2" fmla="*/ 152508 h 1343367"/>
                <a:gd name="connsiteX3" fmla="*/ 1368323 w 1372542"/>
                <a:gd name="connsiteY3" fmla="*/ 1235338 h 1343367"/>
                <a:gd name="connsiteX4" fmla="*/ 1220033 w 1372542"/>
                <a:gd name="connsiteY4" fmla="*/ 1343367 h 1343367"/>
                <a:gd name="connsiteX5" fmla="*/ 610022 w 1372542"/>
                <a:gd name="connsiteY5" fmla="*/ 1343367 h 1343367"/>
                <a:gd name="connsiteX6" fmla="*/ 457514 w 1372542"/>
                <a:gd name="connsiteY6" fmla="*/ 1190859 h 1343367"/>
                <a:gd name="connsiteX7" fmla="*/ 459247 w 1372542"/>
                <a:gd name="connsiteY7" fmla="*/ 729466 h 1343367"/>
                <a:gd name="connsiteX8" fmla="*/ 458493 w 1372542"/>
                <a:gd name="connsiteY8" fmla="*/ 669983 h 1343367"/>
                <a:gd name="connsiteX9" fmla="*/ 371263 w 1372542"/>
                <a:gd name="connsiteY9" fmla="*/ 584949 h 1343367"/>
                <a:gd name="connsiteX10" fmla="*/ 95038 w 1372542"/>
                <a:gd name="connsiteY10" fmla="*/ 589767 h 1343367"/>
                <a:gd name="connsiteX11" fmla="*/ 0 w 1372542"/>
                <a:gd name="connsiteY11" fmla="*/ 431246 h 1343367"/>
                <a:gd name="connsiteX12" fmla="*/ 0 w 1372542"/>
                <a:gd name="connsiteY12" fmla="*/ 86252 h 1343367"/>
                <a:gd name="connsiteX13" fmla="*/ 58835 w 1372542"/>
                <a:gd name="connsiteY13" fmla="*/ 1 h 1343367"/>
                <a:gd name="connsiteX14" fmla="*/ 610017 w 1372542"/>
                <a:gd name="connsiteY14" fmla="*/ 1 h 1343367"/>
                <a:gd name="connsiteX15" fmla="*/ 610022 w 1372542"/>
                <a:gd name="connsiteY15" fmla="*/ 0 h 1343367"/>
                <a:gd name="connsiteX0" fmla="*/ 610022 w 1372542"/>
                <a:gd name="connsiteY0" fmla="*/ 0 h 1343367"/>
                <a:gd name="connsiteX1" fmla="*/ 1289629 w 1372542"/>
                <a:gd name="connsiteY1" fmla="*/ 0 h 1343367"/>
                <a:gd name="connsiteX2" fmla="*/ 1372541 w 1372542"/>
                <a:gd name="connsiteY2" fmla="*/ 152508 h 1343367"/>
                <a:gd name="connsiteX3" fmla="*/ 1368323 w 1372542"/>
                <a:gd name="connsiteY3" fmla="*/ 1235338 h 1343367"/>
                <a:gd name="connsiteX4" fmla="*/ 1276975 w 1372542"/>
                <a:gd name="connsiteY4" fmla="*/ 1338425 h 1343367"/>
                <a:gd name="connsiteX5" fmla="*/ 610022 w 1372542"/>
                <a:gd name="connsiteY5" fmla="*/ 1343367 h 1343367"/>
                <a:gd name="connsiteX6" fmla="*/ 457514 w 1372542"/>
                <a:gd name="connsiteY6" fmla="*/ 1190859 h 1343367"/>
                <a:gd name="connsiteX7" fmla="*/ 459247 w 1372542"/>
                <a:gd name="connsiteY7" fmla="*/ 729466 h 1343367"/>
                <a:gd name="connsiteX8" fmla="*/ 458493 w 1372542"/>
                <a:gd name="connsiteY8" fmla="*/ 669983 h 1343367"/>
                <a:gd name="connsiteX9" fmla="*/ 371263 w 1372542"/>
                <a:gd name="connsiteY9" fmla="*/ 584949 h 1343367"/>
                <a:gd name="connsiteX10" fmla="*/ 95038 w 1372542"/>
                <a:gd name="connsiteY10" fmla="*/ 589767 h 1343367"/>
                <a:gd name="connsiteX11" fmla="*/ 0 w 1372542"/>
                <a:gd name="connsiteY11" fmla="*/ 431246 h 1343367"/>
                <a:gd name="connsiteX12" fmla="*/ 0 w 1372542"/>
                <a:gd name="connsiteY12" fmla="*/ 86252 h 1343367"/>
                <a:gd name="connsiteX13" fmla="*/ 58835 w 1372542"/>
                <a:gd name="connsiteY13" fmla="*/ 1 h 1343367"/>
                <a:gd name="connsiteX14" fmla="*/ 610017 w 1372542"/>
                <a:gd name="connsiteY14" fmla="*/ 1 h 1343367"/>
                <a:gd name="connsiteX15" fmla="*/ 610022 w 1372542"/>
                <a:gd name="connsiteY15" fmla="*/ 0 h 1343367"/>
                <a:gd name="connsiteX0" fmla="*/ 610022 w 1372542"/>
                <a:gd name="connsiteY0" fmla="*/ 0 h 1343367"/>
                <a:gd name="connsiteX1" fmla="*/ 1289629 w 1372542"/>
                <a:gd name="connsiteY1" fmla="*/ 0 h 1343367"/>
                <a:gd name="connsiteX2" fmla="*/ 1372541 w 1372542"/>
                <a:gd name="connsiteY2" fmla="*/ 152508 h 1343367"/>
                <a:gd name="connsiteX3" fmla="*/ 1368323 w 1372542"/>
                <a:gd name="connsiteY3" fmla="*/ 1235338 h 1343367"/>
                <a:gd name="connsiteX4" fmla="*/ 1276975 w 1372542"/>
                <a:gd name="connsiteY4" fmla="*/ 1338425 h 1343367"/>
                <a:gd name="connsiteX5" fmla="*/ 610022 w 1372542"/>
                <a:gd name="connsiteY5" fmla="*/ 1343367 h 1343367"/>
                <a:gd name="connsiteX6" fmla="*/ 457514 w 1372542"/>
                <a:gd name="connsiteY6" fmla="*/ 1190859 h 1343367"/>
                <a:gd name="connsiteX7" fmla="*/ 459247 w 1372542"/>
                <a:gd name="connsiteY7" fmla="*/ 729466 h 1343367"/>
                <a:gd name="connsiteX8" fmla="*/ 458493 w 1372542"/>
                <a:gd name="connsiteY8" fmla="*/ 669983 h 1343367"/>
                <a:gd name="connsiteX9" fmla="*/ 371263 w 1372542"/>
                <a:gd name="connsiteY9" fmla="*/ 584949 h 1343367"/>
                <a:gd name="connsiteX10" fmla="*/ 73948 w 1372542"/>
                <a:gd name="connsiteY10" fmla="*/ 584825 h 1343367"/>
                <a:gd name="connsiteX11" fmla="*/ 0 w 1372542"/>
                <a:gd name="connsiteY11" fmla="*/ 431246 h 1343367"/>
                <a:gd name="connsiteX12" fmla="*/ 0 w 1372542"/>
                <a:gd name="connsiteY12" fmla="*/ 86252 h 1343367"/>
                <a:gd name="connsiteX13" fmla="*/ 58835 w 1372542"/>
                <a:gd name="connsiteY13" fmla="*/ 1 h 1343367"/>
                <a:gd name="connsiteX14" fmla="*/ 610017 w 1372542"/>
                <a:gd name="connsiteY14" fmla="*/ 1 h 1343367"/>
                <a:gd name="connsiteX15" fmla="*/ 610022 w 1372542"/>
                <a:gd name="connsiteY15" fmla="*/ 0 h 1343367"/>
                <a:gd name="connsiteX0" fmla="*/ 610022 w 1372542"/>
                <a:gd name="connsiteY0" fmla="*/ 0 h 1343367"/>
                <a:gd name="connsiteX1" fmla="*/ 1289629 w 1372542"/>
                <a:gd name="connsiteY1" fmla="*/ 0 h 1343367"/>
                <a:gd name="connsiteX2" fmla="*/ 1372541 w 1372542"/>
                <a:gd name="connsiteY2" fmla="*/ 152508 h 1343367"/>
                <a:gd name="connsiteX3" fmla="*/ 1368323 w 1372542"/>
                <a:gd name="connsiteY3" fmla="*/ 1235338 h 1343367"/>
                <a:gd name="connsiteX4" fmla="*/ 1276975 w 1372542"/>
                <a:gd name="connsiteY4" fmla="*/ 1338425 h 1343367"/>
                <a:gd name="connsiteX5" fmla="*/ 610022 w 1372542"/>
                <a:gd name="connsiteY5" fmla="*/ 1343367 h 1343367"/>
                <a:gd name="connsiteX6" fmla="*/ 457514 w 1372542"/>
                <a:gd name="connsiteY6" fmla="*/ 1190859 h 1343367"/>
                <a:gd name="connsiteX7" fmla="*/ 459247 w 1372542"/>
                <a:gd name="connsiteY7" fmla="*/ 729466 h 1343367"/>
                <a:gd name="connsiteX8" fmla="*/ 458493 w 1372542"/>
                <a:gd name="connsiteY8" fmla="*/ 669983 h 1343367"/>
                <a:gd name="connsiteX9" fmla="*/ 409224 w 1372542"/>
                <a:gd name="connsiteY9" fmla="*/ 589891 h 1343367"/>
                <a:gd name="connsiteX10" fmla="*/ 73948 w 1372542"/>
                <a:gd name="connsiteY10" fmla="*/ 584825 h 1343367"/>
                <a:gd name="connsiteX11" fmla="*/ 0 w 1372542"/>
                <a:gd name="connsiteY11" fmla="*/ 431246 h 1343367"/>
                <a:gd name="connsiteX12" fmla="*/ 0 w 1372542"/>
                <a:gd name="connsiteY12" fmla="*/ 86252 h 1343367"/>
                <a:gd name="connsiteX13" fmla="*/ 58835 w 1372542"/>
                <a:gd name="connsiteY13" fmla="*/ 1 h 1343367"/>
                <a:gd name="connsiteX14" fmla="*/ 610017 w 1372542"/>
                <a:gd name="connsiteY14" fmla="*/ 1 h 1343367"/>
                <a:gd name="connsiteX15" fmla="*/ 610022 w 1372542"/>
                <a:gd name="connsiteY15" fmla="*/ 0 h 1343367"/>
                <a:gd name="connsiteX0" fmla="*/ 610022 w 1372542"/>
                <a:gd name="connsiteY0" fmla="*/ 0 h 1338425"/>
                <a:gd name="connsiteX1" fmla="*/ 1289629 w 1372542"/>
                <a:gd name="connsiteY1" fmla="*/ 0 h 1338425"/>
                <a:gd name="connsiteX2" fmla="*/ 1372541 w 1372542"/>
                <a:gd name="connsiteY2" fmla="*/ 152508 h 1338425"/>
                <a:gd name="connsiteX3" fmla="*/ 1368323 w 1372542"/>
                <a:gd name="connsiteY3" fmla="*/ 1235338 h 1338425"/>
                <a:gd name="connsiteX4" fmla="*/ 1276975 w 1372542"/>
                <a:gd name="connsiteY4" fmla="*/ 1338425 h 1338425"/>
                <a:gd name="connsiteX5" fmla="*/ 544645 w 1372542"/>
                <a:gd name="connsiteY5" fmla="*/ 1338425 h 1338425"/>
                <a:gd name="connsiteX6" fmla="*/ 457514 w 1372542"/>
                <a:gd name="connsiteY6" fmla="*/ 1190859 h 1338425"/>
                <a:gd name="connsiteX7" fmla="*/ 459247 w 1372542"/>
                <a:gd name="connsiteY7" fmla="*/ 729466 h 1338425"/>
                <a:gd name="connsiteX8" fmla="*/ 458493 w 1372542"/>
                <a:gd name="connsiteY8" fmla="*/ 669983 h 1338425"/>
                <a:gd name="connsiteX9" fmla="*/ 409224 w 1372542"/>
                <a:gd name="connsiteY9" fmla="*/ 589891 h 1338425"/>
                <a:gd name="connsiteX10" fmla="*/ 73948 w 1372542"/>
                <a:gd name="connsiteY10" fmla="*/ 584825 h 1338425"/>
                <a:gd name="connsiteX11" fmla="*/ 0 w 1372542"/>
                <a:gd name="connsiteY11" fmla="*/ 431246 h 1338425"/>
                <a:gd name="connsiteX12" fmla="*/ 0 w 1372542"/>
                <a:gd name="connsiteY12" fmla="*/ 86252 h 1338425"/>
                <a:gd name="connsiteX13" fmla="*/ 58835 w 1372542"/>
                <a:gd name="connsiteY13" fmla="*/ 1 h 1338425"/>
                <a:gd name="connsiteX14" fmla="*/ 610017 w 1372542"/>
                <a:gd name="connsiteY14" fmla="*/ 1 h 1338425"/>
                <a:gd name="connsiteX15" fmla="*/ 610022 w 1372542"/>
                <a:gd name="connsiteY15" fmla="*/ 0 h 1338425"/>
                <a:gd name="connsiteX0" fmla="*/ 610022 w 1372542"/>
                <a:gd name="connsiteY0" fmla="*/ 0 h 1338425"/>
                <a:gd name="connsiteX1" fmla="*/ 1289629 w 1372542"/>
                <a:gd name="connsiteY1" fmla="*/ 0 h 1338425"/>
                <a:gd name="connsiteX2" fmla="*/ 1372541 w 1372542"/>
                <a:gd name="connsiteY2" fmla="*/ 152508 h 1338425"/>
                <a:gd name="connsiteX3" fmla="*/ 1368323 w 1372542"/>
                <a:gd name="connsiteY3" fmla="*/ 1235338 h 1338425"/>
                <a:gd name="connsiteX4" fmla="*/ 1276975 w 1372542"/>
                <a:gd name="connsiteY4" fmla="*/ 1338425 h 1338425"/>
                <a:gd name="connsiteX5" fmla="*/ 544645 w 1372542"/>
                <a:gd name="connsiteY5" fmla="*/ 1338425 h 1338425"/>
                <a:gd name="connsiteX6" fmla="*/ 457514 w 1372542"/>
                <a:gd name="connsiteY6" fmla="*/ 1190859 h 1338425"/>
                <a:gd name="connsiteX7" fmla="*/ 459247 w 1372542"/>
                <a:gd name="connsiteY7" fmla="*/ 729466 h 1338425"/>
                <a:gd name="connsiteX8" fmla="*/ 458493 w 1372542"/>
                <a:gd name="connsiteY8" fmla="*/ 669983 h 1338425"/>
                <a:gd name="connsiteX9" fmla="*/ 409224 w 1372542"/>
                <a:gd name="connsiteY9" fmla="*/ 589891 h 1338425"/>
                <a:gd name="connsiteX10" fmla="*/ 50749 w 1372542"/>
                <a:gd name="connsiteY10" fmla="*/ 584825 h 1338425"/>
                <a:gd name="connsiteX11" fmla="*/ 0 w 1372542"/>
                <a:gd name="connsiteY11" fmla="*/ 431246 h 1338425"/>
                <a:gd name="connsiteX12" fmla="*/ 0 w 1372542"/>
                <a:gd name="connsiteY12" fmla="*/ 86252 h 1338425"/>
                <a:gd name="connsiteX13" fmla="*/ 58835 w 1372542"/>
                <a:gd name="connsiteY13" fmla="*/ 1 h 1338425"/>
                <a:gd name="connsiteX14" fmla="*/ 610017 w 1372542"/>
                <a:gd name="connsiteY14" fmla="*/ 1 h 1338425"/>
                <a:gd name="connsiteX15" fmla="*/ 610022 w 1372542"/>
                <a:gd name="connsiteY15" fmla="*/ 0 h 133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72542" h="1338425">
                  <a:moveTo>
                    <a:pt x="610022" y="0"/>
                  </a:moveTo>
                  <a:lnTo>
                    <a:pt x="1289629" y="0"/>
                  </a:lnTo>
                  <a:cubicBezTo>
                    <a:pt x="1373857" y="0"/>
                    <a:pt x="1372541" y="68280"/>
                    <a:pt x="1372541" y="152508"/>
                  </a:cubicBezTo>
                  <a:lnTo>
                    <a:pt x="1368323" y="1235338"/>
                  </a:lnTo>
                  <a:cubicBezTo>
                    <a:pt x="1368323" y="1319566"/>
                    <a:pt x="1361203" y="1338425"/>
                    <a:pt x="1276975" y="1338425"/>
                  </a:cubicBezTo>
                  <a:lnTo>
                    <a:pt x="544645" y="1338425"/>
                  </a:lnTo>
                  <a:cubicBezTo>
                    <a:pt x="460417" y="1338425"/>
                    <a:pt x="457514" y="1275087"/>
                    <a:pt x="457514" y="1190859"/>
                  </a:cubicBezTo>
                  <a:cubicBezTo>
                    <a:pt x="458092" y="1037061"/>
                    <a:pt x="458669" y="883264"/>
                    <a:pt x="459247" y="729466"/>
                  </a:cubicBezTo>
                  <a:cubicBezTo>
                    <a:pt x="459573" y="753556"/>
                    <a:pt x="458167" y="645893"/>
                    <a:pt x="458493" y="669983"/>
                  </a:cubicBezTo>
                  <a:cubicBezTo>
                    <a:pt x="456366" y="625127"/>
                    <a:pt x="454806" y="589891"/>
                    <a:pt x="409224" y="589891"/>
                  </a:cubicBezTo>
                  <a:lnTo>
                    <a:pt x="50749" y="584825"/>
                  </a:lnTo>
                  <a:cubicBezTo>
                    <a:pt x="3114" y="584825"/>
                    <a:pt x="0" y="478881"/>
                    <a:pt x="0" y="431246"/>
                  </a:cubicBezTo>
                  <a:lnTo>
                    <a:pt x="0" y="86252"/>
                  </a:lnTo>
                  <a:cubicBezTo>
                    <a:pt x="0" y="38617"/>
                    <a:pt x="11200" y="1"/>
                    <a:pt x="58835" y="1"/>
                  </a:cubicBezTo>
                  <a:lnTo>
                    <a:pt x="610017" y="1"/>
                  </a:lnTo>
                  <a:cubicBezTo>
                    <a:pt x="610019" y="0"/>
                    <a:pt x="610020" y="0"/>
                    <a:pt x="610022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rgbClr val="B3B3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611" tIns="44806" rIns="89611" bIns="44806"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48" name="Rounded Rectangle 35">
              <a:extLst>
                <a:ext uri="{FF2B5EF4-FFF2-40B4-BE49-F238E27FC236}">
                  <a16:creationId xmlns:a16="http://schemas.microsoft.com/office/drawing/2014/main" id="{7E8C6396-F206-4CEC-A3AC-B90E49A817F3}"/>
                </a:ext>
              </a:extLst>
            </p:cNvPr>
            <p:cNvSpPr/>
            <p:nvPr/>
          </p:nvSpPr>
          <p:spPr>
            <a:xfrm>
              <a:off x="-1554445" y="3335710"/>
              <a:ext cx="785413" cy="454014"/>
            </a:xfrm>
            <a:prstGeom prst="roundRect">
              <a:avLst>
                <a:gd name="adj" fmla="val 1069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rgbClr val="B3B3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611" tIns="44806" rIns="89611" bIns="44806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B087185-8355-4ABE-8723-FB97D9A5118F}"/>
              </a:ext>
            </a:extLst>
          </p:cNvPr>
          <p:cNvSpPr txBox="1"/>
          <p:nvPr/>
        </p:nvSpPr>
        <p:spPr>
          <a:xfrm>
            <a:off x="11231542" y="4007863"/>
            <a:ext cx="646133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DAD &amp; MOM</a:t>
            </a:r>
          </a:p>
        </p:txBody>
      </p:sp>
      <p:sp>
        <p:nvSpPr>
          <p:cNvPr id="209" name="Rectangle 307">
            <a:extLst>
              <a:ext uri="{FF2B5EF4-FFF2-40B4-BE49-F238E27FC236}">
                <a16:creationId xmlns:a16="http://schemas.microsoft.com/office/drawing/2014/main" id="{3DCB7298-DD43-4EB3-A95E-BDB601FBE0A4}"/>
              </a:ext>
            </a:extLst>
          </p:cNvPr>
          <p:cNvSpPr/>
          <p:nvPr/>
        </p:nvSpPr>
        <p:spPr>
          <a:xfrm>
            <a:off x="248889" y="6290582"/>
            <a:ext cx="8290555" cy="757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defTabSz="1100639">
              <a:lnSpc>
                <a:spcPct val="85000"/>
              </a:lnSpc>
            </a:pPr>
            <a:r>
              <a:rPr lang="en-US" sz="800" dirty="0">
                <a:solidFill>
                  <a:srgbClr val="414141"/>
                </a:solidFill>
              </a:rPr>
              <a:t>1.</a:t>
            </a:r>
            <a:r>
              <a:rPr lang="en-US" altLang="zh-CN" sz="800" dirty="0">
                <a:solidFill>
                  <a:srgbClr val="414141"/>
                </a:solidFill>
              </a:rPr>
              <a:t>DESIGN,</a:t>
            </a:r>
            <a:r>
              <a:rPr lang="zh-CN" altLang="en-US" sz="800" dirty="0">
                <a:solidFill>
                  <a:srgbClr val="414141"/>
                </a:solidFill>
              </a:rPr>
              <a:t> </a:t>
            </a:r>
            <a:r>
              <a:rPr lang="en-US" altLang="zh-CN" sz="800" dirty="0">
                <a:solidFill>
                  <a:srgbClr val="414141"/>
                </a:solidFill>
              </a:rPr>
              <a:t>FUNCTIONALITY</a:t>
            </a:r>
            <a:r>
              <a:rPr lang="zh-CN" altLang="en-US" sz="800" dirty="0">
                <a:solidFill>
                  <a:srgbClr val="414141"/>
                </a:solidFill>
              </a:rPr>
              <a:t> </a:t>
            </a:r>
            <a:r>
              <a:rPr lang="en-US" altLang="zh-CN" sz="800" dirty="0">
                <a:solidFill>
                  <a:srgbClr val="414141"/>
                </a:solidFill>
              </a:rPr>
              <a:t>AND</a:t>
            </a:r>
            <a:r>
              <a:rPr lang="zh-CN" altLang="en-US" sz="800" dirty="0">
                <a:solidFill>
                  <a:srgbClr val="414141"/>
                </a:solidFill>
              </a:rPr>
              <a:t> </a:t>
            </a:r>
            <a:r>
              <a:rPr lang="en-US" altLang="zh-CN" sz="800" dirty="0">
                <a:solidFill>
                  <a:srgbClr val="414141"/>
                </a:solidFill>
              </a:rPr>
              <a:t>PRICE: KEY WORDS FREQUENCY / COMMENTS #</a:t>
            </a:r>
          </a:p>
          <a:p>
            <a:pPr defTabSz="1100639">
              <a:lnSpc>
                <a:spcPct val="85000"/>
              </a:lnSpc>
            </a:pPr>
            <a:r>
              <a:rPr lang="en-US" sz="800" dirty="0">
                <a:solidFill>
                  <a:srgbClr val="414141"/>
                </a:solidFill>
              </a:rPr>
              <a:t>2.RUNNING, NON SPORTS: KEY WORDS FREQUENCY / OCCASION-RELATED COMMENTS # </a:t>
            </a:r>
            <a:r>
              <a:rPr lang="zh-CN" altLang="en-US" sz="800" dirty="0">
                <a:solidFill>
                  <a:srgbClr val="414141"/>
                </a:solidFill>
              </a:rPr>
              <a:t> </a:t>
            </a:r>
            <a:endParaRPr lang="en-US" altLang="zh-CN" sz="800" dirty="0">
              <a:solidFill>
                <a:srgbClr val="414141"/>
              </a:solidFill>
            </a:endParaRPr>
          </a:p>
          <a:p>
            <a:pPr defTabSz="1100639">
              <a:lnSpc>
                <a:spcPct val="85000"/>
              </a:lnSpc>
            </a:pPr>
            <a:r>
              <a:rPr lang="en-US" sz="800" dirty="0">
                <a:solidFill>
                  <a:srgbClr val="414141"/>
                </a:solidFill>
              </a:rPr>
              <a:t>3.SPORTS RICHNESS: ENTROPY OF OCCASIONS</a:t>
            </a:r>
          </a:p>
          <a:p>
            <a:pPr defTabSz="1100639">
              <a:lnSpc>
                <a:spcPct val="85000"/>
              </a:lnSpc>
            </a:pPr>
            <a:r>
              <a:rPr lang="en-US" sz="800" dirty="0">
                <a:solidFill>
                  <a:srgbClr val="414141"/>
                </a:solidFill>
              </a:rPr>
              <a:t>4.GIFT FOR OTHERS: GIFT FOR OTHERS FREQUENCY / COMMENTS #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A9FE7EE2-1E3D-4D1A-BC8E-D90549489EC2}"/>
              </a:ext>
            </a:extLst>
          </p:cNvPr>
          <p:cNvSpPr/>
          <p:nvPr/>
        </p:nvSpPr>
        <p:spPr>
          <a:xfrm>
            <a:off x="4037013" y="3346316"/>
            <a:ext cx="203200" cy="214007"/>
          </a:xfrm>
          <a:prstGeom prst="star5">
            <a:avLst/>
          </a:prstGeom>
          <a:solidFill>
            <a:schemeClr val="accent6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4" name="Star: 5 Points 113">
            <a:extLst>
              <a:ext uri="{FF2B5EF4-FFF2-40B4-BE49-F238E27FC236}">
                <a16:creationId xmlns:a16="http://schemas.microsoft.com/office/drawing/2014/main" id="{7215DADD-33FE-4D43-B9CC-6AC2A94E73C1}"/>
              </a:ext>
            </a:extLst>
          </p:cNvPr>
          <p:cNvSpPr/>
          <p:nvPr/>
        </p:nvSpPr>
        <p:spPr>
          <a:xfrm>
            <a:off x="4065588" y="5515583"/>
            <a:ext cx="204788" cy="214007"/>
          </a:xfrm>
          <a:prstGeom prst="star5">
            <a:avLst/>
          </a:prstGeom>
          <a:solidFill>
            <a:schemeClr val="accent6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8" name="Star: 5 Points 117">
            <a:extLst>
              <a:ext uri="{FF2B5EF4-FFF2-40B4-BE49-F238E27FC236}">
                <a16:creationId xmlns:a16="http://schemas.microsoft.com/office/drawing/2014/main" id="{36D26C61-9DED-4726-A81B-2155CB9C0C97}"/>
              </a:ext>
            </a:extLst>
          </p:cNvPr>
          <p:cNvSpPr/>
          <p:nvPr/>
        </p:nvSpPr>
        <p:spPr>
          <a:xfrm>
            <a:off x="6719888" y="2263301"/>
            <a:ext cx="204788" cy="214007"/>
          </a:xfrm>
          <a:prstGeom prst="star5">
            <a:avLst/>
          </a:prstGeom>
          <a:solidFill>
            <a:schemeClr val="accent6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9" name="Star: 5 Points 118">
            <a:extLst>
              <a:ext uri="{FF2B5EF4-FFF2-40B4-BE49-F238E27FC236}">
                <a16:creationId xmlns:a16="http://schemas.microsoft.com/office/drawing/2014/main" id="{CDF992B8-B775-4DC1-9D4E-13CF6611F1BB}"/>
              </a:ext>
            </a:extLst>
          </p:cNvPr>
          <p:cNvSpPr/>
          <p:nvPr/>
        </p:nvSpPr>
        <p:spPr>
          <a:xfrm>
            <a:off x="7743825" y="4429123"/>
            <a:ext cx="203200" cy="214007"/>
          </a:xfrm>
          <a:prstGeom prst="star5">
            <a:avLst/>
          </a:prstGeom>
          <a:solidFill>
            <a:schemeClr val="accent6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645AFB48-39F6-FD83-E307-BD3530026FC4}"/>
              </a:ext>
            </a:extLst>
          </p:cNvPr>
          <p:cNvGraphicFramePr/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1227179506"/>
              </p:ext>
            </p:extLst>
          </p:nvPr>
        </p:nvGraphicFramePr>
        <p:xfrm>
          <a:off x="10375900" y="1768475"/>
          <a:ext cx="490538" cy="447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8"/>
          </a:graphicData>
        </a:graphic>
      </p:graphicFrame>
      <p:sp>
        <p:nvSpPr>
          <p:cNvPr id="219" name="Shape 11">
            <a:extLst>
              <a:ext uri="{FF2B5EF4-FFF2-40B4-BE49-F238E27FC236}">
                <a16:creationId xmlns:a16="http://schemas.microsoft.com/office/drawing/2014/main" id="{DDEC7D3A-390B-4156-9456-745009F8E2AD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10720388" y="2282825"/>
            <a:ext cx="271463" cy="212725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none" lIns="25400" tIns="0" rIns="25400" bIns="0" numCol="1" spcCol="0" anchor="ctr" anchorCtr="0">
            <a:noAutofit/>
          </a:bodyPr>
          <a:lstStyle>
            <a:lvl1pPr marL="31747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3495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952428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269904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587380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90485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22233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539811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857287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1CD43646-3FB9-4C75-921D-C7EC997DDAD4}" type="datetime'8''''''''''''''''''''''%'''''">
              <a:rPr lang="en-US" altLang="en-US" sz="1400" kern="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8%</a:t>
            </a:fld>
            <a:endParaRPr lang="en-US" sz="1400" kern="0" dirty="0"/>
          </a:p>
        </p:txBody>
      </p:sp>
      <p:sp>
        <p:nvSpPr>
          <p:cNvPr id="220" name="Shape 11">
            <a:extLst>
              <a:ext uri="{FF2B5EF4-FFF2-40B4-BE49-F238E27FC236}">
                <a16:creationId xmlns:a16="http://schemas.microsoft.com/office/drawing/2014/main" id="{35127E01-15E1-42E7-AA83-D4510AB7B87E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10631488" y="3360738"/>
            <a:ext cx="271463" cy="212725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none" lIns="25400" tIns="0" rIns="25400" bIns="0" numCol="1" spcCol="0" anchor="ctr" anchorCtr="0">
            <a:noAutofit/>
          </a:bodyPr>
          <a:lstStyle>
            <a:lvl1pPr marL="31747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3495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952428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269904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587380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90485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22233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539811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857287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4592984E-7023-4AAF-9438-E172DB87ECD7}" type="datetime'''''''''''''''''''''5%'''''''''''''''''''''''''''''''''''''''">
              <a:rPr lang="en-US" altLang="en-US" sz="1400" kern="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5%</a:t>
            </a:fld>
            <a:endParaRPr lang="en-US" sz="1400" kern="0" dirty="0"/>
          </a:p>
        </p:txBody>
      </p:sp>
      <p:sp>
        <p:nvSpPr>
          <p:cNvPr id="221" name="Shape 11">
            <a:extLst>
              <a:ext uri="{FF2B5EF4-FFF2-40B4-BE49-F238E27FC236}">
                <a16:creationId xmlns:a16="http://schemas.microsoft.com/office/drawing/2014/main" id="{671CC90C-2D99-4837-898B-822A28868320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10779124" y="4437063"/>
            <a:ext cx="361950" cy="212725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none" lIns="25400" tIns="0" rIns="25400" bIns="0" numCol="1" spcCol="0" anchor="ctr" anchorCtr="0">
            <a:noAutofit/>
          </a:bodyPr>
          <a:lstStyle>
            <a:lvl1pPr marL="31747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3495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952428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269904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587380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90485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22233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539811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857287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18295919-3488-4E6E-ACB4-6D785D5ED271}" type="datetime'''''''1''''''''0''''%'''''''''''''''''''''''">
              <a:rPr lang="en-US" altLang="en-US" sz="1400" kern="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10%</a:t>
            </a:fld>
            <a:endParaRPr lang="en-US" sz="1400" kern="0" dirty="0"/>
          </a:p>
        </p:txBody>
      </p:sp>
      <p:sp>
        <p:nvSpPr>
          <p:cNvPr id="222" name="Shape 11">
            <a:extLst>
              <a:ext uri="{FF2B5EF4-FFF2-40B4-BE49-F238E27FC236}">
                <a16:creationId xmlns:a16="http://schemas.microsoft.com/office/drawing/2014/main" id="{ECC0BEFF-509D-4DCF-B930-E169CB59EA42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gray">
          <a:xfrm>
            <a:off x="10809287" y="5514975"/>
            <a:ext cx="361950" cy="212725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none" lIns="25400" tIns="0" rIns="25400" bIns="0" numCol="1" spcCol="0" anchor="ctr" anchorCtr="0">
            <a:noAutofit/>
          </a:bodyPr>
          <a:lstStyle>
            <a:lvl1pPr marL="31747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3495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952428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269904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587380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90485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22233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539811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857287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4F12635C-E124-4FB5-BF51-AE2AB6B475BF}" type="datetime'''''''''''''''1''''''''''''''''''''''''''''''''''1''''%'">
              <a:rPr lang="en-US" altLang="en-US" sz="1400" kern="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11%</a:t>
            </a:fld>
            <a:endParaRPr lang="en-US" sz="1400" kern="0" dirty="0"/>
          </a:p>
        </p:txBody>
      </p:sp>
      <p:sp>
        <p:nvSpPr>
          <p:cNvPr id="155" name="Star: 5 Points 154">
            <a:extLst>
              <a:ext uri="{FF2B5EF4-FFF2-40B4-BE49-F238E27FC236}">
                <a16:creationId xmlns:a16="http://schemas.microsoft.com/office/drawing/2014/main" id="{4BC49583-985E-479E-AC3E-3586F7AE8648}"/>
              </a:ext>
            </a:extLst>
          </p:cNvPr>
          <p:cNvSpPr/>
          <p:nvPr/>
        </p:nvSpPr>
        <p:spPr>
          <a:xfrm>
            <a:off x="8705850" y="5524498"/>
            <a:ext cx="203200" cy="214007"/>
          </a:xfrm>
          <a:prstGeom prst="star5">
            <a:avLst/>
          </a:prstGeom>
          <a:solidFill>
            <a:schemeClr val="accent6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A09CCC6B-F63D-4C70-8FB0-34A457D43CFF}"/>
              </a:ext>
            </a:extLst>
          </p:cNvPr>
          <p:cNvSpPr/>
          <p:nvPr/>
        </p:nvSpPr>
        <p:spPr>
          <a:xfrm>
            <a:off x="5276850" y="2590800"/>
            <a:ext cx="307975" cy="2952750"/>
          </a:xfrm>
          <a:custGeom>
            <a:avLst/>
            <a:gdLst>
              <a:gd name="connsiteX0" fmla="*/ 257175 w 352570"/>
              <a:gd name="connsiteY0" fmla="*/ 0 h 2838450"/>
              <a:gd name="connsiteX1" fmla="*/ 352425 w 352570"/>
              <a:gd name="connsiteY1" fmla="*/ 790575 h 2838450"/>
              <a:gd name="connsiteX2" fmla="*/ 238125 w 352570"/>
              <a:gd name="connsiteY2" fmla="*/ 1657350 h 2838450"/>
              <a:gd name="connsiteX3" fmla="*/ 142875 w 352570"/>
              <a:gd name="connsiteY3" fmla="*/ 2447925 h 2838450"/>
              <a:gd name="connsiteX4" fmla="*/ 0 w 352570"/>
              <a:gd name="connsiteY4" fmla="*/ 2838450 h 2838450"/>
              <a:gd name="connsiteX0" fmla="*/ 257175 w 352845"/>
              <a:gd name="connsiteY0" fmla="*/ 0 h 2838450"/>
              <a:gd name="connsiteX1" fmla="*/ 352425 w 352845"/>
              <a:gd name="connsiteY1" fmla="*/ 790575 h 2838450"/>
              <a:gd name="connsiteX2" fmla="*/ 285750 w 352845"/>
              <a:gd name="connsiteY2" fmla="*/ 1711762 h 2838450"/>
              <a:gd name="connsiteX3" fmla="*/ 142875 w 352845"/>
              <a:gd name="connsiteY3" fmla="*/ 2447925 h 2838450"/>
              <a:gd name="connsiteX4" fmla="*/ 0 w 352845"/>
              <a:gd name="connsiteY4" fmla="*/ 2838450 h 2838450"/>
              <a:gd name="connsiteX0" fmla="*/ 257175 w 352802"/>
              <a:gd name="connsiteY0" fmla="*/ 0 h 2838450"/>
              <a:gd name="connsiteX1" fmla="*/ 352425 w 352802"/>
              <a:gd name="connsiteY1" fmla="*/ 790575 h 2838450"/>
              <a:gd name="connsiteX2" fmla="*/ 285750 w 352802"/>
              <a:gd name="connsiteY2" fmla="*/ 1711762 h 2838450"/>
              <a:gd name="connsiteX3" fmla="*/ 171450 w 352802"/>
              <a:gd name="connsiteY3" fmla="*/ 2438857 h 2838450"/>
              <a:gd name="connsiteX4" fmla="*/ 0 w 352802"/>
              <a:gd name="connsiteY4" fmla="*/ 2838450 h 2838450"/>
              <a:gd name="connsiteX0" fmla="*/ 257175 w 355030"/>
              <a:gd name="connsiteY0" fmla="*/ 0 h 2838450"/>
              <a:gd name="connsiteX1" fmla="*/ 352425 w 355030"/>
              <a:gd name="connsiteY1" fmla="*/ 790575 h 2838450"/>
              <a:gd name="connsiteX2" fmla="*/ 314325 w 355030"/>
              <a:gd name="connsiteY2" fmla="*/ 1720831 h 2838450"/>
              <a:gd name="connsiteX3" fmla="*/ 171450 w 355030"/>
              <a:gd name="connsiteY3" fmla="*/ 2438857 h 2838450"/>
              <a:gd name="connsiteX4" fmla="*/ 0 w 355030"/>
              <a:gd name="connsiteY4" fmla="*/ 2838450 h 2838450"/>
              <a:gd name="connsiteX0" fmla="*/ 257175 w 355030"/>
              <a:gd name="connsiteY0" fmla="*/ 0 h 2838450"/>
              <a:gd name="connsiteX1" fmla="*/ 352425 w 355030"/>
              <a:gd name="connsiteY1" fmla="*/ 718027 h 2838450"/>
              <a:gd name="connsiteX2" fmla="*/ 314325 w 355030"/>
              <a:gd name="connsiteY2" fmla="*/ 1720831 h 2838450"/>
              <a:gd name="connsiteX3" fmla="*/ 171450 w 355030"/>
              <a:gd name="connsiteY3" fmla="*/ 2438857 h 2838450"/>
              <a:gd name="connsiteX4" fmla="*/ 0 w 355030"/>
              <a:gd name="connsiteY4" fmla="*/ 2838450 h 2838450"/>
              <a:gd name="connsiteX0" fmla="*/ 257175 w 355321"/>
              <a:gd name="connsiteY0" fmla="*/ 0 h 2838450"/>
              <a:gd name="connsiteX1" fmla="*/ 352425 w 355321"/>
              <a:gd name="connsiteY1" fmla="*/ 718027 h 2838450"/>
              <a:gd name="connsiteX2" fmla="*/ 314325 w 355321"/>
              <a:gd name="connsiteY2" fmla="*/ 1720831 h 2838450"/>
              <a:gd name="connsiteX3" fmla="*/ 152400 w 355321"/>
              <a:gd name="connsiteY3" fmla="*/ 2466062 h 2838450"/>
              <a:gd name="connsiteX4" fmla="*/ 0 w 355321"/>
              <a:gd name="connsiteY4" fmla="*/ 2838450 h 2838450"/>
              <a:gd name="connsiteX0" fmla="*/ 276225 w 374371"/>
              <a:gd name="connsiteY0" fmla="*/ 0 h 2920067"/>
              <a:gd name="connsiteX1" fmla="*/ 371475 w 374371"/>
              <a:gd name="connsiteY1" fmla="*/ 718027 h 2920067"/>
              <a:gd name="connsiteX2" fmla="*/ 333375 w 374371"/>
              <a:gd name="connsiteY2" fmla="*/ 1720831 h 2920067"/>
              <a:gd name="connsiteX3" fmla="*/ 171450 w 374371"/>
              <a:gd name="connsiteY3" fmla="*/ 2466062 h 2920067"/>
              <a:gd name="connsiteX4" fmla="*/ 0 w 374371"/>
              <a:gd name="connsiteY4" fmla="*/ 2920067 h 2920067"/>
              <a:gd name="connsiteX0" fmla="*/ 323850 w 421996"/>
              <a:gd name="connsiteY0" fmla="*/ 0 h 3019821"/>
              <a:gd name="connsiteX1" fmla="*/ 419100 w 421996"/>
              <a:gd name="connsiteY1" fmla="*/ 718027 h 3019821"/>
              <a:gd name="connsiteX2" fmla="*/ 381000 w 421996"/>
              <a:gd name="connsiteY2" fmla="*/ 1720831 h 3019821"/>
              <a:gd name="connsiteX3" fmla="*/ 219075 w 421996"/>
              <a:gd name="connsiteY3" fmla="*/ 2466062 h 3019821"/>
              <a:gd name="connsiteX4" fmla="*/ 0 w 421996"/>
              <a:gd name="connsiteY4" fmla="*/ 3019821 h 3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996" h="3019821">
                <a:moveTo>
                  <a:pt x="323850" y="0"/>
                </a:moveTo>
                <a:cubicBezTo>
                  <a:pt x="373062" y="257175"/>
                  <a:pt x="409575" y="431222"/>
                  <a:pt x="419100" y="718027"/>
                </a:cubicBezTo>
                <a:cubicBezTo>
                  <a:pt x="428625" y="1004832"/>
                  <a:pt x="414338" y="1429492"/>
                  <a:pt x="381000" y="1720831"/>
                </a:cubicBezTo>
                <a:cubicBezTo>
                  <a:pt x="347662" y="2012170"/>
                  <a:pt x="258762" y="2269212"/>
                  <a:pt x="219075" y="2466062"/>
                </a:cubicBezTo>
                <a:cubicBezTo>
                  <a:pt x="179387" y="2662912"/>
                  <a:pt x="51593" y="2922983"/>
                  <a:pt x="0" y="3019821"/>
                </a:cubicBezTo>
              </a:path>
            </a:pathLst>
          </a:custGeom>
          <a:noFill/>
          <a:ln w="19050" cap="flat">
            <a:solidFill>
              <a:schemeClr val="accent6"/>
            </a:solidFill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92" name="Line 35">
            <a:extLst>
              <a:ext uri="{FF2B5EF4-FFF2-40B4-BE49-F238E27FC236}">
                <a16:creationId xmlns:a16="http://schemas.microsoft.com/office/drawing/2014/main" id="{176B05E9-6968-4BD2-894C-3E9DED5871D0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9377360" y="1073917"/>
            <a:ext cx="2081214" cy="11933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9611" tIns="44806" rIns="89611" bIns="44806" anchor="ctr"/>
          <a:lstStyle/>
          <a:p>
            <a:endParaRPr lang="en-US" sz="1200">
              <a:latin typeface="+mn-lt"/>
            </a:endParaRPr>
          </a:p>
        </p:txBody>
      </p:sp>
      <p:sp>
        <p:nvSpPr>
          <p:cNvPr id="193" name="Rounded Rectangle 34">
            <a:extLst>
              <a:ext uri="{FF2B5EF4-FFF2-40B4-BE49-F238E27FC236}">
                <a16:creationId xmlns:a16="http://schemas.microsoft.com/office/drawing/2014/main" id="{0E353B0B-1FA5-49C8-A084-C3E64C0899D6}"/>
              </a:ext>
            </a:extLst>
          </p:cNvPr>
          <p:cNvSpPr/>
          <p:nvPr/>
        </p:nvSpPr>
        <p:spPr>
          <a:xfrm>
            <a:off x="9594850" y="794466"/>
            <a:ext cx="1670050" cy="303847"/>
          </a:xfrm>
          <a:prstGeom prst="roundRect">
            <a:avLst>
              <a:gd name="adj" fmla="val 11862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PROFILE</a:t>
            </a:r>
          </a:p>
        </p:txBody>
      </p:sp>
      <p:sp>
        <p:nvSpPr>
          <p:cNvPr id="225" name="Rounded Rectangle 34">
            <a:extLst>
              <a:ext uri="{FF2B5EF4-FFF2-40B4-BE49-F238E27FC236}">
                <a16:creationId xmlns:a16="http://schemas.microsoft.com/office/drawing/2014/main" id="{6B2E22BA-49F2-424C-877F-53EBFF5CCEC6}"/>
              </a:ext>
            </a:extLst>
          </p:cNvPr>
          <p:cNvSpPr/>
          <p:nvPr/>
        </p:nvSpPr>
        <p:spPr>
          <a:xfrm>
            <a:off x="9280976" y="1211504"/>
            <a:ext cx="914400" cy="316480"/>
          </a:xfrm>
          <a:prstGeom prst="roundRect">
            <a:avLst>
              <a:gd name="adj" fmla="val 11862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WOMENS %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1D2CC4B9-7387-4D15-7D1C-A6922CFD0DDE}"/>
              </a:ext>
            </a:extLst>
          </p:cNvPr>
          <p:cNvGraphicFramePr/>
          <p:nvPr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4220717664"/>
              </p:ext>
            </p:extLst>
          </p:nvPr>
        </p:nvGraphicFramePr>
        <p:xfrm>
          <a:off x="9464675" y="1768475"/>
          <a:ext cx="490538" cy="447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9"/>
          </a:graphicData>
        </a:graphic>
      </p:graphicFrame>
      <p:sp>
        <p:nvSpPr>
          <p:cNvPr id="229" name="Shape 11">
            <a:extLst>
              <a:ext uri="{FF2B5EF4-FFF2-40B4-BE49-F238E27FC236}">
                <a16:creationId xmlns:a16="http://schemas.microsoft.com/office/drawing/2014/main" id="{F34DD66A-8E1A-4F88-AB22-62CACA306118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9834562" y="4437063"/>
            <a:ext cx="361950" cy="212725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none" lIns="25400" tIns="0" rIns="25400" bIns="0" numCol="1" spcCol="0" anchor="ctr" anchorCtr="0">
            <a:noAutofit/>
          </a:bodyPr>
          <a:lstStyle>
            <a:lvl1pPr marL="31747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3495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952428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269904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587380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90485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22233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539811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857287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395A9003-E720-4EF4-8329-F0D6A2EA2284}" type="datetime'''''29''''''''%'''''">
              <a:rPr lang="en-US" altLang="en-US" sz="1400" kern="0" smtClean="0"/>
              <a:pPr/>
              <a:t>29%</a:t>
            </a:fld>
            <a:endParaRPr lang="en-US" sz="1400" kern="0" dirty="0"/>
          </a:p>
        </p:txBody>
      </p:sp>
      <p:sp>
        <p:nvSpPr>
          <p:cNvPr id="228" name="Shape 11">
            <a:extLst>
              <a:ext uri="{FF2B5EF4-FFF2-40B4-BE49-F238E27FC236}">
                <a16:creationId xmlns:a16="http://schemas.microsoft.com/office/drawing/2014/main" id="{146A181B-E2E5-45DB-A1DE-5B53C3CF8CDB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9771062" y="2282825"/>
            <a:ext cx="361950" cy="212725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none" lIns="25400" tIns="0" rIns="25400" bIns="0" numCol="1" spcCol="0" anchor="ctr" anchorCtr="0">
            <a:noAutofit/>
          </a:bodyPr>
          <a:lstStyle>
            <a:lvl1pPr marL="31747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3495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952428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269904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587380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90485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22233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539811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857287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85818B26-99B8-4EB7-8561-BA5717C992F6}" type="datetime'''2''2''%'''''''''">
              <a:rPr lang="en-US" altLang="en-US" sz="1400" kern="0" smtClean="0"/>
              <a:pPr/>
              <a:t>22%</a:t>
            </a:fld>
            <a:endParaRPr lang="en-US" sz="1400" kern="0" dirty="0"/>
          </a:p>
        </p:txBody>
      </p:sp>
      <p:sp>
        <p:nvSpPr>
          <p:cNvPr id="230" name="Shape 11">
            <a:extLst>
              <a:ext uri="{FF2B5EF4-FFF2-40B4-BE49-F238E27FC236}">
                <a16:creationId xmlns:a16="http://schemas.microsoft.com/office/drawing/2014/main" id="{FD128479-B900-4EEA-A88D-795BA86E8607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9871074" y="3360738"/>
            <a:ext cx="361950" cy="212725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none" lIns="25400" tIns="0" rIns="25400" bIns="0" numCol="1" spcCol="0" anchor="ctr" anchorCtr="0">
            <a:noAutofit/>
          </a:bodyPr>
          <a:lstStyle>
            <a:lvl1pPr marL="31747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3495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952428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269904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587380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90485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22233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539811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857287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004B077A-8398-444A-8C20-B7F3E1776D9D}" type="datetime'''''''''''3''3''''''''''''%'''''''''">
              <a:rPr lang="en-US" altLang="en-US" sz="1400" kern="0" smtClean="0"/>
              <a:pPr/>
              <a:t>33%</a:t>
            </a:fld>
            <a:endParaRPr lang="en-US" sz="1400" kern="0" dirty="0"/>
          </a:p>
        </p:txBody>
      </p:sp>
      <p:sp>
        <p:nvSpPr>
          <p:cNvPr id="231" name="Shape 11">
            <a:extLst>
              <a:ext uri="{FF2B5EF4-FFF2-40B4-BE49-F238E27FC236}">
                <a16:creationId xmlns:a16="http://schemas.microsoft.com/office/drawing/2014/main" id="{9160BA9A-7050-4210-9BCF-47639290DE2E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9898062" y="5514975"/>
            <a:ext cx="361950" cy="212725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none" lIns="25400" tIns="0" rIns="25400" bIns="0" numCol="1" spcCol="0" anchor="ctr" anchorCtr="0">
            <a:noAutofit/>
          </a:bodyPr>
          <a:lstStyle>
            <a:lvl1pPr marL="31747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3495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952428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269904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587380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904856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222332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539811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857287" marR="0" indent="-317476" algn="l" defTabSz="41272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9AA597FC-1CDB-428D-B12A-F3BA1CF7A740}" type="datetime'''''''''''''''3''''6''''''''''''''''''''''''''''''''''''''%'''">
              <a:rPr lang="en-US" altLang="en-US" sz="1400" kern="0" smtClean="0"/>
              <a:pPr/>
              <a:t>36%</a:t>
            </a:fld>
            <a:endParaRPr lang="en-US" sz="1400" kern="0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46486F8B-6DC2-4DC4-8A54-1089DA097611}"/>
              </a:ext>
            </a:extLst>
          </p:cNvPr>
          <p:cNvSpPr txBox="1"/>
          <p:nvPr/>
        </p:nvSpPr>
        <p:spPr>
          <a:xfrm>
            <a:off x="11317267" y="5169913"/>
            <a:ext cx="617558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DARLING</a:t>
            </a:r>
          </a:p>
        </p:txBody>
      </p:sp>
      <p:sp>
        <p:nvSpPr>
          <p:cNvPr id="245" name="Star: 5 Points 244">
            <a:extLst>
              <a:ext uri="{FF2B5EF4-FFF2-40B4-BE49-F238E27FC236}">
                <a16:creationId xmlns:a16="http://schemas.microsoft.com/office/drawing/2014/main" id="{325AC816-70B1-4189-A3BE-55539D3F1588}"/>
              </a:ext>
            </a:extLst>
          </p:cNvPr>
          <p:cNvSpPr/>
          <p:nvPr/>
        </p:nvSpPr>
        <p:spPr>
          <a:xfrm>
            <a:off x="6586538" y="5492276"/>
            <a:ext cx="204788" cy="214007"/>
          </a:xfrm>
          <a:prstGeom prst="star5">
            <a:avLst/>
          </a:prstGeom>
          <a:solidFill>
            <a:schemeClr val="accent6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17" name="Picture 16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9099CE7C-8B1D-4DF5-A679-7C5E8166ABE4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209" y="4248150"/>
            <a:ext cx="689721" cy="678377"/>
          </a:xfrm>
          <a:prstGeom prst="rect">
            <a:avLst/>
          </a:prstGeom>
        </p:spPr>
      </p:pic>
      <p:pic>
        <p:nvPicPr>
          <p:cNvPr id="19" name="Picture 18" descr="A picture containing toy, doll, clipart&#10;&#10;Description automatically generated">
            <a:extLst>
              <a:ext uri="{FF2B5EF4-FFF2-40B4-BE49-F238E27FC236}">
                <a16:creationId xmlns:a16="http://schemas.microsoft.com/office/drawing/2014/main" id="{EFB7B190-757D-4CD9-8BF9-50B5E073D7C9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685" y="5334000"/>
            <a:ext cx="563930" cy="67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1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Object 57" hidden="1">
            <a:extLst>
              <a:ext uri="{FF2B5EF4-FFF2-40B4-BE49-F238E27FC236}">
                <a16:creationId xmlns:a16="http://schemas.microsoft.com/office/drawing/2014/main" id="{7B233406-DF48-4EF7-862C-6D483284125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27971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58" name="Object 57" hidden="1">
                        <a:extLst>
                          <a:ext uri="{FF2B5EF4-FFF2-40B4-BE49-F238E27FC236}">
                            <a16:creationId xmlns:a16="http://schemas.microsoft.com/office/drawing/2014/main" id="{7B233406-DF48-4EF7-862C-6D48328412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Rectangle 93">
            <a:extLst>
              <a:ext uri="{FF2B5EF4-FFF2-40B4-BE49-F238E27FC236}">
                <a16:creationId xmlns:a16="http://schemas.microsoft.com/office/drawing/2014/main" id="{1AF5B92E-78E9-4238-9E05-532AF78633B4}"/>
              </a:ext>
            </a:extLst>
          </p:cNvPr>
          <p:cNvSpPr/>
          <p:nvPr/>
        </p:nvSpPr>
        <p:spPr>
          <a:xfrm>
            <a:off x="1222375" y="1100667"/>
            <a:ext cx="397933" cy="304800"/>
          </a:xfrm>
          <a:prstGeom prst="rect">
            <a:avLst/>
          </a:prstGeom>
          <a:solidFill>
            <a:srgbClr val="E8E8E8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5C1BD-96E6-4DB6-900B-D11F2250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PRODUCT CLUSTERING SUMMARY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82ECF8-2AB1-4C07-A753-6C40ED3F0723}"/>
              </a:ext>
            </a:extLst>
          </p:cNvPr>
          <p:cNvSpPr/>
          <p:nvPr/>
        </p:nvSpPr>
        <p:spPr>
          <a:xfrm>
            <a:off x="5272564" y="2384790"/>
            <a:ext cx="509615" cy="632202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2BF5D5-B18E-4D34-AEAB-DA75B360E4D2}"/>
              </a:ext>
            </a:extLst>
          </p:cNvPr>
          <p:cNvSpPr/>
          <p:nvPr/>
        </p:nvSpPr>
        <p:spPr>
          <a:xfrm>
            <a:off x="5272564" y="3035586"/>
            <a:ext cx="509615" cy="632202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E6F07E-FF46-46E1-BBE1-41229DE52335}"/>
              </a:ext>
            </a:extLst>
          </p:cNvPr>
          <p:cNvSpPr/>
          <p:nvPr/>
        </p:nvSpPr>
        <p:spPr>
          <a:xfrm>
            <a:off x="5272564" y="3678119"/>
            <a:ext cx="509615" cy="632202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C8FD92-B1EB-41D5-8BED-8908DE26BFF5}"/>
              </a:ext>
            </a:extLst>
          </p:cNvPr>
          <p:cNvSpPr/>
          <p:nvPr/>
        </p:nvSpPr>
        <p:spPr>
          <a:xfrm>
            <a:off x="5797433" y="2384790"/>
            <a:ext cx="509615" cy="632202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488A57-F275-40BF-B940-4FE7EE48D746}"/>
              </a:ext>
            </a:extLst>
          </p:cNvPr>
          <p:cNvSpPr/>
          <p:nvPr/>
        </p:nvSpPr>
        <p:spPr>
          <a:xfrm>
            <a:off x="5797433" y="3035586"/>
            <a:ext cx="509615" cy="632202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D00034-17A7-43D3-8523-049F5732FE0F}"/>
              </a:ext>
            </a:extLst>
          </p:cNvPr>
          <p:cNvSpPr/>
          <p:nvPr/>
        </p:nvSpPr>
        <p:spPr>
          <a:xfrm>
            <a:off x="5797433" y="3678119"/>
            <a:ext cx="509615" cy="632202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3F3180-3000-4887-876D-6DADD9427FA4}"/>
              </a:ext>
            </a:extLst>
          </p:cNvPr>
          <p:cNvSpPr/>
          <p:nvPr/>
        </p:nvSpPr>
        <p:spPr>
          <a:xfrm>
            <a:off x="6322302" y="2384790"/>
            <a:ext cx="509615" cy="632202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043BF1-C0A0-4C00-B594-79DB2C467089}"/>
              </a:ext>
            </a:extLst>
          </p:cNvPr>
          <p:cNvSpPr/>
          <p:nvPr/>
        </p:nvSpPr>
        <p:spPr>
          <a:xfrm>
            <a:off x="6322302" y="3035586"/>
            <a:ext cx="509615" cy="632202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8FCAD4-256D-4216-B618-85A60F972ED3}"/>
              </a:ext>
            </a:extLst>
          </p:cNvPr>
          <p:cNvSpPr/>
          <p:nvPr/>
        </p:nvSpPr>
        <p:spPr>
          <a:xfrm>
            <a:off x="6322302" y="3678119"/>
            <a:ext cx="509615" cy="632202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8" name="Rounded Rectangle 35">
            <a:extLst>
              <a:ext uri="{FF2B5EF4-FFF2-40B4-BE49-F238E27FC236}">
                <a16:creationId xmlns:a16="http://schemas.microsoft.com/office/drawing/2014/main" id="{E9F5FD25-CDBB-491D-B41D-63009EAC5968}"/>
              </a:ext>
            </a:extLst>
          </p:cNvPr>
          <p:cNvSpPr/>
          <p:nvPr/>
        </p:nvSpPr>
        <p:spPr>
          <a:xfrm>
            <a:off x="5345774" y="2534995"/>
            <a:ext cx="542080" cy="530476"/>
          </a:xfrm>
          <a:prstGeom prst="roundRect">
            <a:avLst>
              <a:gd name="adj" fmla="val 10693"/>
            </a:avLst>
          </a:prstGeom>
          <a:solidFill>
            <a:schemeClr val="bg1"/>
          </a:solidFill>
          <a:ln w="6350">
            <a:solidFill>
              <a:srgbClr val="B3B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Rounded Rectangle 34">
            <a:extLst>
              <a:ext uri="{FF2B5EF4-FFF2-40B4-BE49-F238E27FC236}">
                <a16:creationId xmlns:a16="http://schemas.microsoft.com/office/drawing/2014/main" id="{746FA924-A3B7-4F0E-B1A9-6892CF95CAFC}"/>
              </a:ext>
            </a:extLst>
          </p:cNvPr>
          <p:cNvSpPr/>
          <p:nvPr/>
        </p:nvSpPr>
        <p:spPr>
          <a:xfrm>
            <a:off x="5955439" y="2521538"/>
            <a:ext cx="492219" cy="818779"/>
          </a:xfrm>
          <a:prstGeom prst="roundRect">
            <a:avLst>
              <a:gd name="adj" fmla="val 11862"/>
            </a:avLst>
          </a:prstGeom>
          <a:solidFill>
            <a:schemeClr val="bg1"/>
          </a:solidFill>
          <a:ln w="6350">
            <a:solidFill>
              <a:srgbClr val="B3B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0" name="Rounded Rectangle 113">
            <a:extLst>
              <a:ext uri="{FF2B5EF4-FFF2-40B4-BE49-F238E27FC236}">
                <a16:creationId xmlns:a16="http://schemas.microsoft.com/office/drawing/2014/main" id="{623EAAA0-7F9A-4700-A72B-C5C93D86D401}"/>
              </a:ext>
            </a:extLst>
          </p:cNvPr>
          <p:cNvSpPr/>
          <p:nvPr/>
        </p:nvSpPr>
        <p:spPr>
          <a:xfrm>
            <a:off x="5950360" y="3411096"/>
            <a:ext cx="831893" cy="630583"/>
          </a:xfrm>
          <a:custGeom>
            <a:avLst/>
            <a:gdLst>
              <a:gd name="connsiteX0" fmla="*/ 610022 w 1372541"/>
              <a:gd name="connsiteY0" fmla="*/ 0 h 1343367"/>
              <a:gd name="connsiteX1" fmla="*/ 1220033 w 1372541"/>
              <a:gd name="connsiteY1" fmla="*/ 0 h 1343367"/>
              <a:gd name="connsiteX2" fmla="*/ 1372541 w 1372541"/>
              <a:gd name="connsiteY2" fmla="*/ 152508 h 1343367"/>
              <a:gd name="connsiteX3" fmla="*/ 1372541 w 1372541"/>
              <a:gd name="connsiteY3" fmla="*/ 1190859 h 1343367"/>
              <a:gd name="connsiteX4" fmla="*/ 1220033 w 1372541"/>
              <a:gd name="connsiteY4" fmla="*/ 1343367 h 1343367"/>
              <a:gd name="connsiteX5" fmla="*/ 610022 w 1372541"/>
              <a:gd name="connsiteY5" fmla="*/ 1343367 h 1343367"/>
              <a:gd name="connsiteX6" fmla="*/ 457514 w 1372541"/>
              <a:gd name="connsiteY6" fmla="*/ 1190859 h 1343367"/>
              <a:gd name="connsiteX7" fmla="*/ 457514 w 1372541"/>
              <a:gd name="connsiteY7" fmla="*/ 597713 h 1343367"/>
              <a:gd name="connsiteX8" fmla="*/ 456296 w 1372541"/>
              <a:gd name="connsiteY8" fmla="*/ 597713 h 1343367"/>
              <a:gd name="connsiteX9" fmla="*/ 371263 w 1372541"/>
              <a:gd name="connsiteY9" fmla="*/ 517497 h 1343367"/>
              <a:gd name="connsiteX10" fmla="*/ 95038 w 1372541"/>
              <a:gd name="connsiteY10" fmla="*/ 589767 h 1343367"/>
              <a:gd name="connsiteX11" fmla="*/ 0 w 1372541"/>
              <a:gd name="connsiteY11" fmla="*/ 431246 h 1343367"/>
              <a:gd name="connsiteX12" fmla="*/ 0 w 1372541"/>
              <a:gd name="connsiteY12" fmla="*/ 86252 h 1343367"/>
              <a:gd name="connsiteX13" fmla="*/ 86251 w 1372541"/>
              <a:gd name="connsiteY13" fmla="*/ 1 h 1343367"/>
              <a:gd name="connsiteX14" fmla="*/ 610017 w 1372541"/>
              <a:gd name="connsiteY14" fmla="*/ 1 h 1343367"/>
              <a:gd name="connsiteX15" fmla="*/ 610022 w 1372541"/>
              <a:gd name="connsiteY15" fmla="*/ 0 h 1343367"/>
              <a:gd name="connsiteX0" fmla="*/ 610022 w 1372541"/>
              <a:gd name="connsiteY0" fmla="*/ 0 h 1343367"/>
              <a:gd name="connsiteX1" fmla="*/ 1220033 w 1372541"/>
              <a:gd name="connsiteY1" fmla="*/ 0 h 1343367"/>
              <a:gd name="connsiteX2" fmla="*/ 1372541 w 1372541"/>
              <a:gd name="connsiteY2" fmla="*/ 152508 h 1343367"/>
              <a:gd name="connsiteX3" fmla="*/ 1372541 w 1372541"/>
              <a:gd name="connsiteY3" fmla="*/ 1190859 h 1343367"/>
              <a:gd name="connsiteX4" fmla="*/ 1220033 w 1372541"/>
              <a:gd name="connsiteY4" fmla="*/ 1343367 h 1343367"/>
              <a:gd name="connsiteX5" fmla="*/ 610022 w 1372541"/>
              <a:gd name="connsiteY5" fmla="*/ 1343367 h 1343367"/>
              <a:gd name="connsiteX6" fmla="*/ 457514 w 1372541"/>
              <a:gd name="connsiteY6" fmla="*/ 1190859 h 1343367"/>
              <a:gd name="connsiteX7" fmla="*/ 457514 w 1372541"/>
              <a:gd name="connsiteY7" fmla="*/ 597713 h 1343367"/>
              <a:gd name="connsiteX8" fmla="*/ 456296 w 1372541"/>
              <a:gd name="connsiteY8" fmla="*/ 597713 h 1343367"/>
              <a:gd name="connsiteX9" fmla="*/ 371263 w 1372541"/>
              <a:gd name="connsiteY9" fmla="*/ 584949 h 1343367"/>
              <a:gd name="connsiteX10" fmla="*/ 95038 w 1372541"/>
              <a:gd name="connsiteY10" fmla="*/ 589767 h 1343367"/>
              <a:gd name="connsiteX11" fmla="*/ 0 w 1372541"/>
              <a:gd name="connsiteY11" fmla="*/ 431246 h 1343367"/>
              <a:gd name="connsiteX12" fmla="*/ 0 w 1372541"/>
              <a:gd name="connsiteY12" fmla="*/ 86252 h 1343367"/>
              <a:gd name="connsiteX13" fmla="*/ 86251 w 1372541"/>
              <a:gd name="connsiteY13" fmla="*/ 1 h 1343367"/>
              <a:gd name="connsiteX14" fmla="*/ 610017 w 1372541"/>
              <a:gd name="connsiteY14" fmla="*/ 1 h 1343367"/>
              <a:gd name="connsiteX15" fmla="*/ 610022 w 1372541"/>
              <a:gd name="connsiteY15" fmla="*/ 0 h 1343367"/>
              <a:gd name="connsiteX0" fmla="*/ 610022 w 1372541"/>
              <a:gd name="connsiteY0" fmla="*/ 0 h 1343367"/>
              <a:gd name="connsiteX1" fmla="*/ 1220033 w 1372541"/>
              <a:gd name="connsiteY1" fmla="*/ 0 h 1343367"/>
              <a:gd name="connsiteX2" fmla="*/ 1372541 w 1372541"/>
              <a:gd name="connsiteY2" fmla="*/ 152508 h 1343367"/>
              <a:gd name="connsiteX3" fmla="*/ 1372541 w 1372541"/>
              <a:gd name="connsiteY3" fmla="*/ 1190859 h 1343367"/>
              <a:gd name="connsiteX4" fmla="*/ 1220033 w 1372541"/>
              <a:gd name="connsiteY4" fmla="*/ 1343367 h 1343367"/>
              <a:gd name="connsiteX5" fmla="*/ 610022 w 1372541"/>
              <a:gd name="connsiteY5" fmla="*/ 1343367 h 1343367"/>
              <a:gd name="connsiteX6" fmla="*/ 457514 w 1372541"/>
              <a:gd name="connsiteY6" fmla="*/ 1190859 h 1343367"/>
              <a:gd name="connsiteX7" fmla="*/ 457514 w 1372541"/>
              <a:gd name="connsiteY7" fmla="*/ 597713 h 1343367"/>
              <a:gd name="connsiteX8" fmla="*/ 456296 w 1372541"/>
              <a:gd name="connsiteY8" fmla="*/ 641075 h 1343367"/>
              <a:gd name="connsiteX9" fmla="*/ 371263 w 1372541"/>
              <a:gd name="connsiteY9" fmla="*/ 584949 h 1343367"/>
              <a:gd name="connsiteX10" fmla="*/ 95038 w 1372541"/>
              <a:gd name="connsiteY10" fmla="*/ 589767 h 1343367"/>
              <a:gd name="connsiteX11" fmla="*/ 0 w 1372541"/>
              <a:gd name="connsiteY11" fmla="*/ 431246 h 1343367"/>
              <a:gd name="connsiteX12" fmla="*/ 0 w 1372541"/>
              <a:gd name="connsiteY12" fmla="*/ 86252 h 1343367"/>
              <a:gd name="connsiteX13" fmla="*/ 86251 w 1372541"/>
              <a:gd name="connsiteY13" fmla="*/ 1 h 1343367"/>
              <a:gd name="connsiteX14" fmla="*/ 610017 w 1372541"/>
              <a:gd name="connsiteY14" fmla="*/ 1 h 1343367"/>
              <a:gd name="connsiteX15" fmla="*/ 610022 w 1372541"/>
              <a:gd name="connsiteY15" fmla="*/ 0 h 1343367"/>
              <a:gd name="connsiteX0" fmla="*/ 610022 w 1372541"/>
              <a:gd name="connsiteY0" fmla="*/ 0 h 1343367"/>
              <a:gd name="connsiteX1" fmla="*/ 1220033 w 1372541"/>
              <a:gd name="connsiteY1" fmla="*/ 0 h 1343367"/>
              <a:gd name="connsiteX2" fmla="*/ 1372541 w 1372541"/>
              <a:gd name="connsiteY2" fmla="*/ 152508 h 1343367"/>
              <a:gd name="connsiteX3" fmla="*/ 1372541 w 1372541"/>
              <a:gd name="connsiteY3" fmla="*/ 1190859 h 1343367"/>
              <a:gd name="connsiteX4" fmla="*/ 1220033 w 1372541"/>
              <a:gd name="connsiteY4" fmla="*/ 1343367 h 1343367"/>
              <a:gd name="connsiteX5" fmla="*/ 610022 w 1372541"/>
              <a:gd name="connsiteY5" fmla="*/ 1343367 h 1343367"/>
              <a:gd name="connsiteX6" fmla="*/ 457514 w 1372541"/>
              <a:gd name="connsiteY6" fmla="*/ 1190859 h 1343367"/>
              <a:gd name="connsiteX7" fmla="*/ 457514 w 1372541"/>
              <a:gd name="connsiteY7" fmla="*/ 597713 h 1343367"/>
              <a:gd name="connsiteX8" fmla="*/ 447509 w 1372541"/>
              <a:gd name="connsiteY8" fmla="*/ 641075 h 1343367"/>
              <a:gd name="connsiteX9" fmla="*/ 371263 w 1372541"/>
              <a:gd name="connsiteY9" fmla="*/ 584949 h 1343367"/>
              <a:gd name="connsiteX10" fmla="*/ 95038 w 1372541"/>
              <a:gd name="connsiteY10" fmla="*/ 589767 h 1343367"/>
              <a:gd name="connsiteX11" fmla="*/ 0 w 1372541"/>
              <a:gd name="connsiteY11" fmla="*/ 431246 h 1343367"/>
              <a:gd name="connsiteX12" fmla="*/ 0 w 1372541"/>
              <a:gd name="connsiteY12" fmla="*/ 86252 h 1343367"/>
              <a:gd name="connsiteX13" fmla="*/ 86251 w 1372541"/>
              <a:gd name="connsiteY13" fmla="*/ 1 h 1343367"/>
              <a:gd name="connsiteX14" fmla="*/ 610017 w 1372541"/>
              <a:gd name="connsiteY14" fmla="*/ 1 h 1343367"/>
              <a:gd name="connsiteX15" fmla="*/ 610022 w 1372541"/>
              <a:gd name="connsiteY15" fmla="*/ 0 h 1343367"/>
              <a:gd name="connsiteX0" fmla="*/ 610022 w 1372541"/>
              <a:gd name="connsiteY0" fmla="*/ 0 h 1343367"/>
              <a:gd name="connsiteX1" fmla="*/ 1220033 w 1372541"/>
              <a:gd name="connsiteY1" fmla="*/ 0 h 1343367"/>
              <a:gd name="connsiteX2" fmla="*/ 1372541 w 1372541"/>
              <a:gd name="connsiteY2" fmla="*/ 152508 h 1343367"/>
              <a:gd name="connsiteX3" fmla="*/ 1372541 w 1372541"/>
              <a:gd name="connsiteY3" fmla="*/ 1190859 h 1343367"/>
              <a:gd name="connsiteX4" fmla="*/ 1220033 w 1372541"/>
              <a:gd name="connsiteY4" fmla="*/ 1343367 h 1343367"/>
              <a:gd name="connsiteX5" fmla="*/ 610022 w 1372541"/>
              <a:gd name="connsiteY5" fmla="*/ 1343367 h 1343367"/>
              <a:gd name="connsiteX6" fmla="*/ 457514 w 1372541"/>
              <a:gd name="connsiteY6" fmla="*/ 1190859 h 1343367"/>
              <a:gd name="connsiteX7" fmla="*/ 457514 w 1372541"/>
              <a:gd name="connsiteY7" fmla="*/ 597713 h 1343367"/>
              <a:gd name="connsiteX8" fmla="*/ 443116 w 1372541"/>
              <a:gd name="connsiteY8" fmla="*/ 631439 h 1343367"/>
              <a:gd name="connsiteX9" fmla="*/ 371263 w 1372541"/>
              <a:gd name="connsiteY9" fmla="*/ 584949 h 1343367"/>
              <a:gd name="connsiteX10" fmla="*/ 95038 w 1372541"/>
              <a:gd name="connsiteY10" fmla="*/ 589767 h 1343367"/>
              <a:gd name="connsiteX11" fmla="*/ 0 w 1372541"/>
              <a:gd name="connsiteY11" fmla="*/ 431246 h 1343367"/>
              <a:gd name="connsiteX12" fmla="*/ 0 w 1372541"/>
              <a:gd name="connsiteY12" fmla="*/ 86252 h 1343367"/>
              <a:gd name="connsiteX13" fmla="*/ 86251 w 1372541"/>
              <a:gd name="connsiteY13" fmla="*/ 1 h 1343367"/>
              <a:gd name="connsiteX14" fmla="*/ 610017 w 1372541"/>
              <a:gd name="connsiteY14" fmla="*/ 1 h 1343367"/>
              <a:gd name="connsiteX15" fmla="*/ 610022 w 1372541"/>
              <a:gd name="connsiteY15" fmla="*/ 0 h 1343367"/>
              <a:gd name="connsiteX0" fmla="*/ 610022 w 1372541"/>
              <a:gd name="connsiteY0" fmla="*/ 0 h 1343367"/>
              <a:gd name="connsiteX1" fmla="*/ 1220033 w 1372541"/>
              <a:gd name="connsiteY1" fmla="*/ 0 h 1343367"/>
              <a:gd name="connsiteX2" fmla="*/ 1372541 w 1372541"/>
              <a:gd name="connsiteY2" fmla="*/ 152508 h 1343367"/>
              <a:gd name="connsiteX3" fmla="*/ 1372541 w 1372541"/>
              <a:gd name="connsiteY3" fmla="*/ 1190859 h 1343367"/>
              <a:gd name="connsiteX4" fmla="*/ 1220033 w 1372541"/>
              <a:gd name="connsiteY4" fmla="*/ 1343367 h 1343367"/>
              <a:gd name="connsiteX5" fmla="*/ 610022 w 1372541"/>
              <a:gd name="connsiteY5" fmla="*/ 1343367 h 1343367"/>
              <a:gd name="connsiteX6" fmla="*/ 457514 w 1372541"/>
              <a:gd name="connsiteY6" fmla="*/ 1190859 h 1343367"/>
              <a:gd name="connsiteX7" fmla="*/ 457514 w 1372541"/>
              <a:gd name="connsiteY7" fmla="*/ 597713 h 1343367"/>
              <a:gd name="connsiteX8" fmla="*/ 458493 w 1372541"/>
              <a:gd name="connsiteY8" fmla="*/ 669983 h 1343367"/>
              <a:gd name="connsiteX9" fmla="*/ 371263 w 1372541"/>
              <a:gd name="connsiteY9" fmla="*/ 584949 h 1343367"/>
              <a:gd name="connsiteX10" fmla="*/ 95038 w 1372541"/>
              <a:gd name="connsiteY10" fmla="*/ 589767 h 1343367"/>
              <a:gd name="connsiteX11" fmla="*/ 0 w 1372541"/>
              <a:gd name="connsiteY11" fmla="*/ 431246 h 1343367"/>
              <a:gd name="connsiteX12" fmla="*/ 0 w 1372541"/>
              <a:gd name="connsiteY12" fmla="*/ 86252 h 1343367"/>
              <a:gd name="connsiteX13" fmla="*/ 86251 w 1372541"/>
              <a:gd name="connsiteY13" fmla="*/ 1 h 1343367"/>
              <a:gd name="connsiteX14" fmla="*/ 610017 w 1372541"/>
              <a:gd name="connsiteY14" fmla="*/ 1 h 1343367"/>
              <a:gd name="connsiteX15" fmla="*/ 610022 w 1372541"/>
              <a:gd name="connsiteY15" fmla="*/ 0 h 1343367"/>
              <a:gd name="connsiteX0" fmla="*/ 610022 w 1372541"/>
              <a:gd name="connsiteY0" fmla="*/ 0 h 1343367"/>
              <a:gd name="connsiteX1" fmla="*/ 1220033 w 1372541"/>
              <a:gd name="connsiteY1" fmla="*/ 0 h 1343367"/>
              <a:gd name="connsiteX2" fmla="*/ 1372541 w 1372541"/>
              <a:gd name="connsiteY2" fmla="*/ 152508 h 1343367"/>
              <a:gd name="connsiteX3" fmla="*/ 1372541 w 1372541"/>
              <a:gd name="connsiteY3" fmla="*/ 1190859 h 1343367"/>
              <a:gd name="connsiteX4" fmla="*/ 1220033 w 1372541"/>
              <a:gd name="connsiteY4" fmla="*/ 1343367 h 1343367"/>
              <a:gd name="connsiteX5" fmla="*/ 610022 w 1372541"/>
              <a:gd name="connsiteY5" fmla="*/ 1343367 h 1343367"/>
              <a:gd name="connsiteX6" fmla="*/ 457514 w 1372541"/>
              <a:gd name="connsiteY6" fmla="*/ 1190859 h 1343367"/>
              <a:gd name="connsiteX7" fmla="*/ 459247 w 1372541"/>
              <a:gd name="connsiteY7" fmla="*/ 729466 h 1343367"/>
              <a:gd name="connsiteX8" fmla="*/ 458493 w 1372541"/>
              <a:gd name="connsiteY8" fmla="*/ 669983 h 1343367"/>
              <a:gd name="connsiteX9" fmla="*/ 371263 w 1372541"/>
              <a:gd name="connsiteY9" fmla="*/ 584949 h 1343367"/>
              <a:gd name="connsiteX10" fmla="*/ 95038 w 1372541"/>
              <a:gd name="connsiteY10" fmla="*/ 589767 h 1343367"/>
              <a:gd name="connsiteX11" fmla="*/ 0 w 1372541"/>
              <a:gd name="connsiteY11" fmla="*/ 431246 h 1343367"/>
              <a:gd name="connsiteX12" fmla="*/ 0 w 1372541"/>
              <a:gd name="connsiteY12" fmla="*/ 86252 h 1343367"/>
              <a:gd name="connsiteX13" fmla="*/ 86251 w 1372541"/>
              <a:gd name="connsiteY13" fmla="*/ 1 h 1343367"/>
              <a:gd name="connsiteX14" fmla="*/ 610017 w 1372541"/>
              <a:gd name="connsiteY14" fmla="*/ 1 h 1343367"/>
              <a:gd name="connsiteX15" fmla="*/ 610022 w 1372541"/>
              <a:gd name="connsiteY15" fmla="*/ 0 h 1343367"/>
              <a:gd name="connsiteX0" fmla="*/ 610022 w 1372541"/>
              <a:gd name="connsiteY0" fmla="*/ 0 h 1343367"/>
              <a:gd name="connsiteX1" fmla="*/ 1220033 w 1372541"/>
              <a:gd name="connsiteY1" fmla="*/ 0 h 1343367"/>
              <a:gd name="connsiteX2" fmla="*/ 1372541 w 1372541"/>
              <a:gd name="connsiteY2" fmla="*/ 152508 h 1343367"/>
              <a:gd name="connsiteX3" fmla="*/ 1372541 w 1372541"/>
              <a:gd name="connsiteY3" fmla="*/ 1190859 h 1343367"/>
              <a:gd name="connsiteX4" fmla="*/ 1220033 w 1372541"/>
              <a:gd name="connsiteY4" fmla="*/ 1343367 h 1343367"/>
              <a:gd name="connsiteX5" fmla="*/ 610022 w 1372541"/>
              <a:gd name="connsiteY5" fmla="*/ 1343367 h 1343367"/>
              <a:gd name="connsiteX6" fmla="*/ 457514 w 1372541"/>
              <a:gd name="connsiteY6" fmla="*/ 1190859 h 1343367"/>
              <a:gd name="connsiteX7" fmla="*/ 459247 w 1372541"/>
              <a:gd name="connsiteY7" fmla="*/ 729466 h 1343367"/>
              <a:gd name="connsiteX8" fmla="*/ 458493 w 1372541"/>
              <a:gd name="connsiteY8" fmla="*/ 669983 h 1343367"/>
              <a:gd name="connsiteX9" fmla="*/ 371263 w 1372541"/>
              <a:gd name="connsiteY9" fmla="*/ 584949 h 1343367"/>
              <a:gd name="connsiteX10" fmla="*/ 95038 w 1372541"/>
              <a:gd name="connsiteY10" fmla="*/ 589767 h 1343367"/>
              <a:gd name="connsiteX11" fmla="*/ 0 w 1372541"/>
              <a:gd name="connsiteY11" fmla="*/ 431246 h 1343367"/>
              <a:gd name="connsiteX12" fmla="*/ 0 w 1372541"/>
              <a:gd name="connsiteY12" fmla="*/ 86252 h 1343367"/>
              <a:gd name="connsiteX13" fmla="*/ 58835 w 1372541"/>
              <a:gd name="connsiteY13" fmla="*/ 1 h 1343367"/>
              <a:gd name="connsiteX14" fmla="*/ 610017 w 1372541"/>
              <a:gd name="connsiteY14" fmla="*/ 1 h 1343367"/>
              <a:gd name="connsiteX15" fmla="*/ 610022 w 1372541"/>
              <a:gd name="connsiteY15" fmla="*/ 0 h 1343367"/>
              <a:gd name="connsiteX0" fmla="*/ 610022 w 1372541"/>
              <a:gd name="connsiteY0" fmla="*/ 0 h 1343367"/>
              <a:gd name="connsiteX1" fmla="*/ 1220033 w 1372541"/>
              <a:gd name="connsiteY1" fmla="*/ 0 h 1343367"/>
              <a:gd name="connsiteX2" fmla="*/ 1372541 w 1372541"/>
              <a:gd name="connsiteY2" fmla="*/ 152508 h 1343367"/>
              <a:gd name="connsiteX3" fmla="*/ 1372541 w 1372541"/>
              <a:gd name="connsiteY3" fmla="*/ 1190859 h 1343367"/>
              <a:gd name="connsiteX4" fmla="*/ 1220033 w 1372541"/>
              <a:gd name="connsiteY4" fmla="*/ 1343367 h 1343367"/>
              <a:gd name="connsiteX5" fmla="*/ 610022 w 1372541"/>
              <a:gd name="connsiteY5" fmla="*/ 1343367 h 1343367"/>
              <a:gd name="connsiteX6" fmla="*/ 457514 w 1372541"/>
              <a:gd name="connsiteY6" fmla="*/ 1190859 h 1343367"/>
              <a:gd name="connsiteX7" fmla="*/ 459247 w 1372541"/>
              <a:gd name="connsiteY7" fmla="*/ 729466 h 1343367"/>
              <a:gd name="connsiteX8" fmla="*/ 458493 w 1372541"/>
              <a:gd name="connsiteY8" fmla="*/ 669983 h 1343367"/>
              <a:gd name="connsiteX9" fmla="*/ 371263 w 1372541"/>
              <a:gd name="connsiteY9" fmla="*/ 584949 h 1343367"/>
              <a:gd name="connsiteX10" fmla="*/ 95038 w 1372541"/>
              <a:gd name="connsiteY10" fmla="*/ 589767 h 1343367"/>
              <a:gd name="connsiteX11" fmla="*/ 0 w 1372541"/>
              <a:gd name="connsiteY11" fmla="*/ 431246 h 1343367"/>
              <a:gd name="connsiteX12" fmla="*/ 0 w 1372541"/>
              <a:gd name="connsiteY12" fmla="*/ 86252 h 1343367"/>
              <a:gd name="connsiteX13" fmla="*/ 58835 w 1372541"/>
              <a:gd name="connsiteY13" fmla="*/ 1 h 1343367"/>
              <a:gd name="connsiteX14" fmla="*/ 610017 w 1372541"/>
              <a:gd name="connsiteY14" fmla="*/ 1 h 1343367"/>
              <a:gd name="connsiteX15" fmla="*/ 610022 w 1372541"/>
              <a:gd name="connsiteY15" fmla="*/ 0 h 1343367"/>
              <a:gd name="connsiteX0" fmla="*/ 610022 w 1372542"/>
              <a:gd name="connsiteY0" fmla="*/ 0 h 1343367"/>
              <a:gd name="connsiteX1" fmla="*/ 1289629 w 1372542"/>
              <a:gd name="connsiteY1" fmla="*/ 0 h 1343367"/>
              <a:gd name="connsiteX2" fmla="*/ 1372541 w 1372542"/>
              <a:gd name="connsiteY2" fmla="*/ 152508 h 1343367"/>
              <a:gd name="connsiteX3" fmla="*/ 1372541 w 1372542"/>
              <a:gd name="connsiteY3" fmla="*/ 1190859 h 1343367"/>
              <a:gd name="connsiteX4" fmla="*/ 1220033 w 1372542"/>
              <a:gd name="connsiteY4" fmla="*/ 1343367 h 1343367"/>
              <a:gd name="connsiteX5" fmla="*/ 610022 w 1372542"/>
              <a:gd name="connsiteY5" fmla="*/ 1343367 h 1343367"/>
              <a:gd name="connsiteX6" fmla="*/ 457514 w 1372542"/>
              <a:gd name="connsiteY6" fmla="*/ 1190859 h 1343367"/>
              <a:gd name="connsiteX7" fmla="*/ 459247 w 1372542"/>
              <a:gd name="connsiteY7" fmla="*/ 729466 h 1343367"/>
              <a:gd name="connsiteX8" fmla="*/ 458493 w 1372542"/>
              <a:gd name="connsiteY8" fmla="*/ 669983 h 1343367"/>
              <a:gd name="connsiteX9" fmla="*/ 371263 w 1372542"/>
              <a:gd name="connsiteY9" fmla="*/ 584949 h 1343367"/>
              <a:gd name="connsiteX10" fmla="*/ 95038 w 1372542"/>
              <a:gd name="connsiteY10" fmla="*/ 589767 h 1343367"/>
              <a:gd name="connsiteX11" fmla="*/ 0 w 1372542"/>
              <a:gd name="connsiteY11" fmla="*/ 431246 h 1343367"/>
              <a:gd name="connsiteX12" fmla="*/ 0 w 1372542"/>
              <a:gd name="connsiteY12" fmla="*/ 86252 h 1343367"/>
              <a:gd name="connsiteX13" fmla="*/ 58835 w 1372542"/>
              <a:gd name="connsiteY13" fmla="*/ 1 h 1343367"/>
              <a:gd name="connsiteX14" fmla="*/ 610017 w 1372542"/>
              <a:gd name="connsiteY14" fmla="*/ 1 h 1343367"/>
              <a:gd name="connsiteX15" fmla="*/ 610022 w 1372542"/>
              <a:gd name="connsiteY15" fmla="*/ 0 h 1343367"/>
              <a:gd name="connsiteX0" fmla="*/ 610022 w 1372542"/>
              <a:gd name="connsiteY0" fmla="*/ 0 h 1343367"/>
              <a:gd name="connsiteX1" fmla="*/ 1289629 w 1372542"/>
              <a:gd name="connsiteY1" fmla="*/ 0 h 1343367"/>
              <a:gd name="connsiteX2" fmla="*/ 1372541 w 1372542"/>
              <a:gd name="connsiteY2" fmla="*/ 152508 h 1343367"/>
              <a:gd name="connsiteX3" fmla="*/ 1368323 w 1372542"/>
              <a:gd name="connsiteY3" fmla="*/ 1235338 h 1343367"/>
              <a:gd name="connsiteX4" fmla="*/ 1220033 w 1372542"/>
              <a:gd name="connsiteY4" fmla="*/ 1343367 h 1343367"/>
              <a:gd name="connsiteX5" fmla="*/ 610022 w 1372542"/>
              <a:gd name="connsiteY5" fmla="*/ 1343367 h 1343367"/>
              <a:gd name="connsiteX6" fmla="*/ 457514 w 1372542"/>
              <a:gd name="connsiteY6" fmla="*/ 1190859 h 1343367"/>
              <a:gd name="connsiteX7" fmla="*/ 459247 w 1372542"/>
              <a:gd name="connsiteY7" fmla="*/ 729466 h 1343367"/>
              <a:gd name="connsiteX8" fmla="*/ 458493 w 1372542"/>
              <a:gd name="connsiteY8" fmla="*/ 669983 h 1343367"/>
              <a:gd name="connsiteX9" fmla="*/ 371263 w 1372542"/>
              <a:gd name="connsiteY9" fmla="*/ 584949 h 1343367"/>
              <a:gd name="connsiteX10" fmla="*/ 95038 w 1372542"/>
              <a:gd name="connsiteY10" fmla="*/ 589767 h 1343367"/>
              <a:gd name="connsiteX11" fmla="*/ 0 w 1372542"/>
              <a:gd name="connsiteY11" fmla="*/ 431246 h 1343367"/>
              <a:gd name="connsiteX12" fmla="*/ 0 w 1372542"/>
              <a:gd name="connsiteY12" fmla="*/ 86252 h 1343367"/>
              <a:gd name="connsiteX13" fmla="*/ 58835 w 1372542"/>
              <a:gd name="connsiteY13" fmla="*/ 1 h 1343367"/>
              <a:gd name="connsiteX14" fmla="*/ 610017 w 1372542"/>
              <a:gd name="connsiteY14" fmla="*/ 1 h 1343367"/>
              <a:gd name="connsiteX15" fmla="*/ 610022 w 1372542"/>
              <a:gd name="connsiteY15" fmla="*/ 0 h 1343367"/>
              <a:gd name="connsiteX0" fmla="*/ 610022 w 1372542"/>
              <a:gd name="connsiteY0" fmla="*/ 0 h 1343367"/>
              <a:gd name="connsiteX1" fmla="*/ 1289629 w 1372542"/>
              <a:gd name="connsiteY1" fmla="*/ 0 h 1343367"/>
              <a:gd name="connsiteX2" fmla="*/ 1372541 w 1372542"/>
              <a:gd name="connsiteY2" fmla="*/ 152508 h 1343367"/>
              <a:gd name="connsiteX3" fmla="*/ 1368323 w 1372542"/>
              <a:gd name="connsiteY3" fmla="*/ 1235338 h 1343367"/>
              <a:gd name="connsiteX4" fmla="*/ 1276975 w 1372542"/>
              <a:gd name="connsiteY4" fmla="*/ 1338425 h 1343367"/>
              <a:gd name="connsiteX5" fmla="*/ 610022 w 1372542"/>
              <a:gd name="connsiteY5" fmla="*/ 1343367 h 1343367"/>
              <a:gd name="connsiteX6" fmla="*/ 457514 w 1372542"/>
              <a:gd name="connsiteY6" fmla="*/ 1190859 h 1343367"/>
              <a:gd name="connsiteX7" fmla="*/ 459247 w 1372542"/>
              <a:gd name="connsiteY7" fmla="*/ 729466 h 1343367"/>
              <a:gd name="connsiteX8" fmla="*/ 458493 w 1372542"/>
              <a:gd name="connsiteY8" fmla="*/ 669983 h 1343367"/>
              <a:gd name="connsiteX9" fmla="*/ 371263 w 1372542"/>
              <a:gd name="connsiteY9" fmla="*/ 584949 h 1343367"/>
              <a:gd name="connsiteX10" fmla="*/ 95038 w 1372542"/>
              <a:gd name="connsiteY10" fmla="*/ 589767 h 1343367"/>
              <a:gd name="connsiteX11" fmla="*/ 0 w 1372542"/>
              <a:gd name="connsiteY11" fmla="*/ 431246 h 1343367"/>
              <a:gd name="connsiteX12" fmla="*/ 0 w 1372542"/>
              <a:gd name="connsiteY12" fmla="*/ 86252 h 1343367"/>
              <a:gd name="connsiteX13" fmla="*/ 58835 w 1372542"/>
              <a:gd name="connsiteY13" fmla="*/ 1 h 1343367"/>
              <a:gd name="connsiteX14" fmla="*/ 610017 w 1372542"/>
              <a:gd name="connsiteY14" fmla="*/ 1 h 1343367"/>
              <a:gd name="connsiteX15" fmla="*/ 610022 w 1372542"/>
              <a:gd name="connsiteY15" fmla="*/ 0 h 1343367"/>
              <a:gd name="connsiteX0" fmla="*/ 610022 w 1372542"/>
              <a:gd name="connsiteY0" fmla="*/ 0 h 1343367"/>
              <a:gd name="connsiteX1" fmla="*/ 1289629 w 1372542"/>
              <a:gd name="connsiteY1" fmla="*/ 0 h 1343367"/>
              <a:gd name="connsiteX2" fmla="*/ 1372541 w 1372542"/>
              <a:gd name="connsiteY2" fmla="*/ 152508 h 1343367"/>
              <a:gd name="connsiteX3" fmla="*/ 1368323 w 1372542"/>
              <a:gd name="connsiteY3" fmla="*/ 1235338 h 1343367"/>
              <a:gd name="connsiteX4" fmla="*/ 1276975 w 1372542"/>
              <a:gd name="connsiteY4" fmla="*/ 1338425 h 1343367"/>
              <a:gd name="connsiteX5" fmla="*/ 610022 w 1372542"/>
              <a:gd name="connsiteY5" fmla="*/ 1343367 h 1343367"/>
              <a:gd name="connsiteX6" fmla="*/ 457514 w 1372542"/>
              <a:gd name="connsiteY6" fmla="*/ 1190859 h 1343367"/>
              <a:gd name="connsiteX7" fmla="*/ 459247 w 1372542"/>
              <a:gd name="connsiteY7" fmla="*/ 729466 h 1343367"/>
              <a:gd name="connsiteX8" fmla="*/ 458493 w 1372542"/>
              <a:gd name="connsiteY8" fmla="*/ 669983 h 1343367"/>
              <a:gd name="connsiteX9" fmla="*/ 371263 w 1372542"/>
              <a:gd name="connsiteY9" fmla="*/ 584949 h 1343367"/>
              <a:gd name="connsiteX10" fmla="*/ 73948 w 1372542"/>
              <a:gd name="connsiteY10" fmla="*/ 584825 h 1343367"/>
              <a:gd name="connsiteX11" fmla="*/ 0 w 1372542"/>
              <a:gd name="connsiteY11" fmla="*/ 431246 h 1343367"/>
              <a:gd name="connsiteX12" fmla="*/ 0 w 1372542"/>
              <a:gd name="connsiteY12" fmla="*/ 86252 h 1343367"/>
              <a:gd name="connsiteX13" fmla="*/ 58835 w 1372542"/>
              <a:gd name="connsiteY13" fmla="*/ 1 h 1343367"/>
              <a:gd name="connsiteX14" fmla="*/ 610017 w 1372542"/>
              <a:gd name="connsiteY14" fmla="*/ 1 h 1343367"/>
              <a:gd name="connsiteX15" fmla="*/ 610022 w 1372542"/>
              <a:gd name="connsiteY15" fmla="*/ 0 h 1343367"/>
              <a:gd name="connsiteX0" fmla="*/ 610022 w 1372542"/>
              <a:gd name="connsiteY0" fmla="*/ 0 h 1343367"/>
              <a:gd name="connsiteX1" fmla="*/ 1289629 w 1372542"/>
              <a:gd name="connsiteY1" fmla="*/ 0 h 1343367"/>
              <a:gd name="connsiteX2" fmla="*/ 1372541 w 1372542"/>
              <a:gd name="connsiteY2" fmla="*/ 152508 h 1343367"/>
              <a:gd name="connsiteX3" fmla="*/ 1368323 w 1372542"/>
              <a:gd name="connsiteY3" fmla="*/ 1235338 h 1343367"/>
              <a:gd name="connsiteX4" fmla="*/ 1276975 w 1372542"/>
              <a:gd name="connsiteY4" fmla="*/ 1338425 h 1343367"/>
              <a:gd name="connsiteX5" fmla="*/ 610022 w 1372542"/>
              <a:gd name="connsiteY5" fmla="*/ 1343367 h 1343367"/>
              <a:gd name="connsiteX6" fmla="*/ 457514 w 1372542"/>
              <a:gd name="connsiteY6" fmla="*/ 1190859 h 1343367"/>
              <a:gd name="connsiteX7" fmla="*/ 459247 w 1372542"/>
              <a:gd name="connsiteY7" fmla="*/ 729466 h 1343367"/>
              <a:gd name="connsiteX8" fmla="*/ 458493 w 1372542"/>
              <a:gd name="connsiteY8" fmla="*/ 669983 h 1343367"/>
              <a:gd name="connsiteX9" fmla="*/ 409224 w 1372542"/>
              <a:gd name="connsiteY9" fmla="*/ 589891 h 1343367"/>
              <a:gd name="connsiteX10" fmla="*/ 73948 w 1372542"/>
              <a:gd name="connsiteY10" fmla="*/ 584825 h 1343367"/>
              <a:gd name="connsiteX11" fmla="*/ 0 w 1372542"/>
              <a:gd name="connsiteY11" fmla="*/ 431246 h 1343367"/>
              <a:gd name="connsiteX12" fmla="*/ 0 w 1372542"/>
              <a:gd name="connsiteY12" fmla="*/ 86252 h 1343367"/>
              <a:gd name="connsiteX13" fmla="*/ 58835 w 1372542"/>
              <a:gd name="connsiteY13" fmla="*/ 1 h 1343367"/>
              <a:gd name="connsiteX14" fmla="*/ 610017 w 1372542"/>
              <a:gd name="connsiteY14" fmla="*/ 1 h 1343367"/>
              <a:gd name="connsiteX15" fmla="*/ 610022 w 1372542"/>
              <a:gd name="connsiteY15" fmla="*/ 0 h 1343367"/>
              <a:gd name="connsiteX0" fmla="*/ 610022 w 1372542"/>
              <a:gd name="connsiteY0" fmla="*/ 0 h 1338425"/>
              <a:gd name="connsiteX1" fmla="*/ 1289629 w 1372542"/>
              <a:gd name="connsiteY1" fmla="*/ 0 h 1338425"/>
              <a:gd name="connsiteX2" fmla="*/ 1372541 w 1372542"/>
              <a:gd name="connsiteY2" fmla="*/ 152508 h 1338425"/>
              <a:gd name="connsiteX3" fmla="*/ 1368323 w 1372542"/>
              <a:gd name="connsiteY3" fmla="*/ 1235338 h 1338425"/>
              <a:gd name="connsiteX4" fmla="*/ 1276975 w 1372542"/>
              <a:gd name="connsiteY4" fmla="*/ 1338425 h 1338425"/>
              <a:gd name="connsiteX5" fmla="*/ 544645 w 1372542"/>
              <a:gd name="connsiteY5" fmla="*/ 1338425 h 1338425"/>
              <a:gd name="connsiteX6" fmla="*/ 457514 w 1372542"/>
              <a:gd name="connsiteY6" fmla="*/ 1190859 h 1338425"/>
              <a:gd name="connsiteX7" fmla="*/ 459247 w 1372542"/>
              <a:gd name="connsiteY7" fmla="*/ 729466 h 1338425"/>
              <a:gd name="connsiteX8" fmla="*/ 458493 w 1372542"/>
              <a:gd name="connsiteY8" fmla="*/ 669983 h 1338425"/>
              <a:gd name="connsiteX9" fmla="*/ 409224 w 1372542"/>
              <a:gd name="connsiteY9" fmla="*/ 589891 h 1338425"/>
              <a:gd name="connsiteX10" fmla="*/ 73948 w 1372542"/>
              <a:gd name="connsiteY10" fmla="*/ 584825 h 1338425"/>
              <a:gd name="connsiteX11" fmla="*/ 0 w 1372542"/>
              <a:gd name="connsiteY11" fmla="*/ 431246 h 1338425"/>
              <a:gd name="connsiteX12" fmla="*/ 0 w 1372542"/>
              <a:gd name="connsiteY12" fmla="*/ 86252 h 1338425"/>
              <a:gd name="connsiteX13" fmla="*/ 58835 w 1372542"/>
              <a:gd name="connsiteY13" fmla="*/ 1 h 1338425"/>
              <a:gd name="connsiteX14" fmla="*/ 610017 w 1372542"/>
              <a:gd name="connsiteY14" fmla="*/ 1 h 1338425"/>
              <a:gd name="connsiteX15" fmla="*/ 610022 w 1372542"/>
              <a:gd name="connsiteY15" fmla="*/ 0 h 1338425"/>
              <a:gd name="connsiteX0" fmla="*/ 610022 w 1372542"/>
              <a:gd name="connsiteY0" fmla="*/ 0 h 1338425"/>
              <a:gd name="connsiteX1" fmla="*/ 1289629 w 1372542"/>
              <a:gd name="connsiteY1" fmla="*/ 0 h 1338425"/>
              <a:gd name="connsiteX2" fmla="*/ 1372541 w 1372542"/>
              <a:gd name="connsiteY2" fmla="*/ 152508 h 1338425"/>
              <a:gd name="connsiteX3" fmla="*/ 1368323 w 1372542"/>
              <a:gd name="connsiteY3" fmla="*/ 1235338 h 1338425"/>
              <a:gd name="connsiteX4" fmla="*/ 1276975 w 1372542"/>
              <a:gd name="connsiteY4" fmla="*/ 1338425 h 1338425"/>
              <a:gd name="connsiteX5" fmla="*/ 544645 w 1372542"/>
              <a:gd name="connsiteY5" fmla="*/ 1338425 h 1338425"/>
              <a:gd name="connsiteX6" fmla="*/ 457514 w 1372542"/>
              <a:gd name="connsiteY6" fmla="*/ 1190859 h 1338425"/>
              <a:gd name="connsiteX7" fmla="*/ 459247 w 1372542"/>
              <a:gd name="connsiteY7" fmla="*/ 729466 h 1338425"/>
              <a:gd name="connsiteX8" fmla="*/ 458493 w 1372542"/>
              <a:gd name="connsiteY8" fmla="*/ 669983 h 1338425"/>
              <a:gd name="connsiteX9" fmla="*/ 409224 w 1372542"/>
              <a:gd name="connsiteY9" fmla="*/ 589891 h 1338425"/>
              <a:gd name="connsiteX10" fmla="*/ 50749 w 1372542"/>
              <a:gd name="connsiteY10" fmla="*/ 584825 h 1338425"/>
              <a:gd name="connsiteX11" fmla="*/ 0 w 1372542"/>
              <a:gd name="connsiteY11" fmla="*/ 431246 h 1338425"/>
              <a:gd name="connsiteX12" fmla="*/ 0 w 1372542"/>
              <a:gd name="connsiteY12" fmla="*/ 86252 h 1338425"/>
              <a:gd name="connsiteX13" fmla="*/ 58835 w 1372542"/>
              <a:gd name="connsiteY13" fmla="*/ 1 h 1338425"/>
              <a:gd name="connsiteX14" fmla="*/ 610017 w 1372542"/>
              <a:gd name="connsiteY14" fmla="*/ 1 h 1338425"/>
              <a:gd name="connsiteX15" fmla="*/ 610022 w 1372542"/>
              <a:gd name="connsiteY15" fmla="*/ 0 h 133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72542" h="1338425">
                <a:moveTo>
                  <a:pt x="610022" y="0"/>
                </a:moveTo>
                <a:lnTo>
                  <a:pt x="1289629" y="0"/>
                </a:lnTo>
                <a:cubicBezTo>
                  <a:pt x="1373857" y="0"/>
                  <a:pt x="1372541" y="68280"/>
                  <a:pt x="1372541" y="152508"/>
                </a:cubicBezTo>
                <a:lnTo>
                  <a:pt x="1368323" y="1235338"/>
                </a:lnTo>
                <a:cubicBezTo>
                  <a:pt x="1368323" y="1319566"/>
                  <a:pt x="1361203" y="1338425"/>
                  <a:pt x="1276975" y="1338425"/>
                </a:cubicBezTo>
                <a:lnTo>
                  <a:pt x="544645" y="1338425"/>
                </a:lnTo>
                <a:cubicBezTo>
                  <a:pt x="460417" y="1338425"/>
                  <a:pt x="457514" y="1275087"/>
                  <a:pt x="457514" y="1190859"/>
                </a:cubicBezTo>
                <a:cubicBezTo>
                  <a:pt x="458092" y="1037061"/>
                  <a:pt x="458669" y="883264"/>
                  <a:pt x="459247" y="729466"/>
                </a:cubicBezTo>
                <a:cubicBezTo>
                  <a:pt x="459573" y="753556"/>
                  <a:pt x="458167" y="645893"/>
                  <a:pt x="458493" y="669983"/>
                </a:cubicBezTo>
                <a:cubicBezTo>
                  <a:pt x="456366" y="625127"/>
                  <a:pt x="454806" y="589891"/>
                  <a:pt x="409224" y="589891"/>
                </a:cubicBezTo>
                <a:lnTo>
                  <a:pt x="50749" y="584825"/>
                </a:lnTo>
                <a:cubicBezTo>
                  <a:pt x="3114" y="584825"/>
                  <a:pt x="0" y="478881"/>
                  <a:pt x="0" y="431246"/>
                </a:cubicBezTo>
                <a:lnTo>
                  <a:pt x="0" y="86252"/>
                </a:lnTo>
                <a:cubicBezTo>
                  <a:pt x="0" y="38617"/>
                  <a:pt x="11200" y="1"/>
                  <a:pt x="58835" y="1"/>
                </a:cubicBezTo>
                <a:lnTo>
                  <a:pt x="610017" y="1"/>
                </a:lnTo>
                <a:cubicBezTo>
                  <a:pt x="610019" y="0"/>
                  <a:pt x="610020" y="0"/>
                  <a:pt x="610022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rgbClr val="B3B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3" name="Rounded Rectangle 35">
            <a:extLst>
              <a:ext uri="{FF2B5EF4-FFF2-40B4-BE49-F238E27FC236}">
                <a16:creationId xmlns:a16="http://schemas.microsoft.com/office/drawing/2014/main" id="{05FEF80F-5EAA-4446-AD9B-1956B74FA9AE}"/>
              </a:ext>
            </a:extLst>
          </p:cNvPr>
          <p:cNvSpPr/>
          <p:nvPr/>
        </p:nvSpPr>
        <p:spPr>
          <a:xfrm>
            <a:off x="5357984" y="3749368"/>
            <a:ext cx="785413" cy="454014"/>
          </a:xfrm>
          <a:prstGeom prst="roundRect">
            <a:avLst>
              <a:gd name="adj" fmla="val 10693"/>
            </a:avLst>
          </a:prstGeom>
          <a:solidFill>
            <a:schemeClr val="bg1"/>
          </a:solidFill>
          <a:ln w="6350">
            <a:solidFill>
              <a:srgbClr val="B3B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07522" name="Picture 2" descr="Transparent Marathon Clipart - Man Running Marathon Clipart, HD Png  Download , Transparent Png Image - PNGitem">
            <a:extLst>
              <a:ext uri="{FF2B5EF4-FFF2-40B4-BE49-F238E27FC236}">
                <a16:creationId xmlns:a16="http://schemas.microsoft.com/office/drawing/2014/main" id="{2837049E-BF81-49F9-9B9F-AE8CD1E98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91" b="89474" l="9544" r="92531">
                        <a14:foregroundMark x1="73029" y1="11962" x2="73029" y2="11962"/>
                        <a14:foregroundMark x1="70539" y1="9091" x2="70539" y2="9091"/>
                        <a14:foregroundMark x1="67635" y1="12440" x2="67635" y2="12440"/>
                        <a14:foregroundMark x1="68050" y1="15789" x2="68050" y2="15789"/>
                        <a14:foregroundMark x1="88382" y1="38278" x2="88382" y2="38278"/>
                        <a14:foregroundMark x1="88382" y1="87560" x2="88382" y2="87560"/>
                        <a14:foregroundMark x1="92116" y1="84689" x2="92116" y2="84689"/>
                        <a14:foregroundMark x1="92531" y1="85167" x2="92531" y2="85167"/>
                        <a14:foregroundMark x1="46473" y1="67464" x2="46473" y2="67464"/>
                        <a14:foregroundMark x1="48133" y1="67943" x2="48133" y2="67943"/>
                        <a14:foregroundMark x1="34440" y1="33971" x2="34440" y2="33971"/>
                        <a14:foregroundMark x1="15353" y1="54067" x2="15353" y2="54067"/>
                        <a14:foregroundMark x1="11203" y1="66507" x2="11203" y2="66507"/>
                        <a14:foregroundMark x1="31120" y1="22010" x2="31120" y2="22010"/>
                        <a14:foregroundMark x1="30290" y1="14354" x2="30290" y2="14354"/>
                        <a14:foregroundMark x1="33610" y1="20574" x2="33610" y2="20574"/>
                        <a14:foregroundMark x1="36929" y1="18660" x2="36929" y2="18660"/>
                        <a14:foregroundMark x1="36929" y1="19617" x2="36929" y2="19617"/>
                        <a14:foregroundMark x1="35685" y1="22488" x2="35685" y2="22488"/>
                        <a14:foregroundMark x1="31535" y1="58373" x2="31535" y2="58373"/>
                        <a14:foregroundMark x1="32780" y1="53589" x2="32780" y2="51196"/>
                        <a14:foregroundMark x1="33610" y1="48325" x2="33610" y2="48325"/>
                        <a14:foregroundMark x1="33610" y1="44498" x2="33610" y2="44498"/>
                        <a14:foregroundMark x1="31535" y1="38756" x2="31535" y2="38756"/>
                        <a14:foregroundMark x1="29461" y1="35407" x2="29461" y2="35407"/>
                        <a14:foregroundMark x1="28631" y1="37799" x2="28631" y2="37799"/>
                        <a14:foregroundMark x1="28631" y1="35407" x2="28631" y2="35407"/>
                        <a14:foregroundMark x1="29461" y1="34450" x2="31535" y2="34928"/>
                        <a14:foregroundMark x1="33195" y1="34928" x2="33610" y2="34928"/>
                        <a14:foregroundMark x1="75104" y1="33971" x2="75104" y2="33971"/>
                        <a14:foregroundMark x1="75519" y1="23445" x2="75519" y2="23445"/>
                        <a14:foregroundMark x1="74689" y1="15311" x2="74689" y2="15311"/>
                        <a14:foregroundMark x1="73444" y1="20574" x2="73444" y2="20574"/>
                        <a14:foregroundMark x1="72284" y1="33094" x2="70124" y2="49282"/>
                        <a14:foregroundMark x1="73444" y1="24402" x2="73026" y2="27533"/>
                        <a14:foregroundMark x1="68050" y1="29187" x2="64315" y2="31100"/>
                        <a14:foregroundMark x1="73363" y1="27103" x2="75519" y2="16746"/>
                        <a14:foregroundMark x1="74793" y1="29891" x2="75104" y2="46411"/>
                        <a14:foregroundMark x1="74689" y1="24402" x2="74708" y2="25387"/>
                        <a14:foregroundMark x1="75104" y1="46411" x2="73859" y2="51196"/>
                        <a14:foregroundMark x1="85541" y1="39731" x2="90456" y2="41148"/>
                        <a14:foregroundMark x1="49793" y1="66986" x2="48548" y2="66507"/>
                        <a14:foregroundMark x1="87552" y1="84211" x2="85062" y2="78947"/>
                        <a14:foregroundMark x1="86722" y1="86124" x2="92946" y2="85167"/>
                        <a14:foregroundMark x1="63900" y1="52153" x2="69295" y2="56459"/>
                        <a14:foregroundMark x1="69295" y1="51675" x2="75519" y2="60287"/>
                        <a14:foregroundMark x1="71784" y1="56938" x2="77593" y2="63636"/>
                        <a14:foregroundMark x1="58921" y1="47368" x2="57261" y2="42105"/>
                        <a14:foregroundMark x1="35270" y1="47368" x2="31535" y2="44976"/>
                        <a14:foregroundMark x1="31950" y1="46411" x2="33195" y2="50239"/>
                        <a14:foregroundMark x1="35270" y1="44019" x2="34025" y2="45455"/>
                        <a14:foregroundMark x1="34025" y1="47368" x2="34025" y2="49282"/>
                        <a14:foregroundMark x1="36100" y1="53110" x2="34025" y2="51196"/>
                        <a14:foregroundMark x1="36515" y1="44019" x2="36515" y2="51675"/>
                        <a14:foregroundMark x1="34440" y1="61244" x2="34855" y2="60287"/>
                        <a14:foregroundMark x1="26971" y1="37799" x2="26556" y2="34928"/>
                        <a14:foregroundMark x1="48548" y1="85646" x2="50622" y2="87081"/>
                        <a14:foregroundMark x1="48133" y1="87560" x2="53527" y2="85646"/>
                        <a14:foregroundMark x1="45228" y1="85167" x2="43568" y2="77512"/>
                        <a14:foregroundMark x1="9544" y1="66986" x2="19502" y2="70813"/>
                        <a14:foregroundMark x1="11203" y1="66986" x2="9544" y2="69856"/>
                        <a14:backgroundMark x1="75104" y1="24880" x2="77593" y2="26316"/>
                        <a14:backgroundMark x1="85062" y1="38756" x2="82988" y2="38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30" y="1780040"/>
            <a:ext cx="1608543" cy="13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group of men wearing clothing&#10;&#10;Description automatically generated with low confidence">
            <a:extLst>
              <a:ext uri="{FF2B5EF4-FFF2-40B4-BE49-F238E27FC236}">
                <a16:creationId xmlns:a16="http://schemas.microsoft.com/office/drawing/2014/main" id="{2D6EBB45-A8D3-4A80-B5D0-1D024EB00D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390417"/>
            <a:ext cx="1847397" cy="1847397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A5A47ABC-77E2-4A43-BCC2-7B4353F8AB89}"/>
              </a:ext>
            </a:extLst>
          </p:cNvPr>
          <p:cNvSpPr/>
          <p:nvPr/>
        </p:nvSpPr>
        <p:spPr>
          <a:xfrm>
            <a:off x="2558686" y="1095284"/>
            <a:ext cx="266701" cy="266701"/>
          </a:xfrm>
          <a:prstGeom prst="ellipse">
            <a:avLst/>
          </a:prstGeom>
          <a:solidFill>
            <a:srgbClr val="00467A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825C0C8-E140-45A7-9920-D8062618DCC1}"/>
              </a:ext>
            </a:extLst>
          </p:cNvPr>
          <p:cNvSpPr/>
          <p:nvPr/>
        </p:nvSpPr>
        <p:spPr>
          <a:xfrm>
            <a:off x="2878591" y="1087508"/>
            <a:ext cx="1634444" cy="288174"/>
          </a:xfrm>
          <a:prstGeom prst="roundRect">
            <a:avLst>
              <a:gd name="adj" fmla="val 11862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DEDICATE RUNNING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34A6B86-B51D-40DB-888C-8545486F429F}"/>
              </a:ext>
            </a:extLst>
          </p:cNvPr>
          <p:cNvSpPr/>
          <p:nvPr/>
        </p:nvSpPr>
        <p:spPr>
          <a:xfrm>
            <a:off x="7045050" y="1120501"/>
            <a:ext cx="266701" cy="266701"/>
          </a:xfrm>
          <a:prstGeom prst="ellipse">
            <a:avLst/>
          </a:prstGeom>
          <a:solidFill>
            <a:srgbClr val="00467A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7" name="Rounded Rectangle 34">
            <a:extLst>
              <a:ext uri="{FF2B5EF4-FFF2-40B4-BE49-F238E27FC236}">
                <a16:creationId xmlns:a16="http://schemas.microsoft.com/office/drawing/2014/main" id="{29B9DC32-8F54-429E-9A2F-1A3F462F4C6E}"/>
              </a:ext>
            </a:extLst>
          </p:cNvPr>
          <p:cNvSpPr/>
          <p:nvPr/>
        </p:nvSpPr>
        <p:spPr>
          <a:xfrm>
            <a:off x="7266439" y="1106234"/>
            <a:ext cx="2684354" cy="310309"/>
          </a:xfrm>
          <a:prstGeom prst="roundRect">
            <a:avLst>
              <a:gd name="adj" fmla="val 11862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FUNCTIONALITY + LIFE CONCEPT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7188D67-1BFF-4F05-B392-32CDFF98EE6C}"/>
              </a:ext>
            </a:extLst>
          </p:cNvPr>
          <p:cNvSpPr/>
          <p:nvPr/>
        </p:nvSpPr>
        <p:spPr>
          <a:xfrm>
            <a:off x="3454248" y="3722158"/>
            <a:ext cx="266701" cy="266701"/>
          </a:xfrm>
          <a:prstGeom prst="ellipse">
            <a:avLst/>
          </a:prstGeom>
          <a:solidFill>
            <a:srgbClr val="00467A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39" name="Rounded Rectangle 34">
            <a:extLst>
              <a:ext uri="{FF2B5EF4-FFF2-40B4-BE49-F238E27FC236}">
                <a16:creationId xmlns:a16="http://schemas.microsoft.com/office/drawing/2014/main" id="{C97144A0-A581-40F8-AE2A-2881FD00E4D5}"/>
              </a:ext>
            </a:extLst>
          </p:cNvPr>
          <p:cNvSpPr/>
          <p:nvPr/>
        </p:nvSpPr>
        <p:spPr>
          <a:xfrm>
            <a:off x="3505275" y="3718826"/>
            <a:ext cx="1634444" cy="288174"/>
          </a:xfrm>
          <a:prstGeom prst="roundRect">
            <a:avLst>
              <a:gd name="adj" fmla="val 11862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MIX &amp; MATCH</a:t>
            </a:r>
          </a:p>
        </p:txBody>
      </p:sp>
      <p:sp>
        <p:nvSpPr>
          <p:cNvPr id="41" name="Rounded Rectangle 34">
            <a:extLst>
              <a:ext uri="{FF2B5EF4-FFF2-40B4-BE49-F238E27FC236}">
                <a16:creationId xmlns:a16="http://schemas.microsoft.com/office/drawing/2014/main" id="{044E6DE1-812F-487C-90B6-E936E416064C}"/>
              </a:ext>
            </a:extLst>
          </p:cNvPr>
          <p:cNvSpPr/>
          <p:nvPr/>
        </p:nvSpPr>
        <p:spPr>
          <a:xfrm>
            <a:off x="7577136" y="3754507"/>
            <a:ext cx="1634444" cy="288174"/>
          </a:xfrm>
          <a:prstGeom prst="roundRect">
            <a:avLst>
              <a:gd name="adj" fmla="val 11862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EXTENSIVE SPORTS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B4970F-943B-47D1-817C-CFD02CC474A3}"/>
              </a:ext>
            </a:extLst>
          </p:cNvPr>
          <p:cNvCxnSpPr>
            <a:cxnSpLocks/>
          </p:cNvCxnSpPr>
          <p:nvPr/>
        </p:nvCxnSpPr>
        <p:spPr>
          <a:xfrm flipV="1">
            <a:off x="6429375" y="1447800"/>
            <a:ext cx="571500" cy="1095376"/>
          </a:xfrm>
          <a:prstGeom prst="line">
            <a:avLst/>
          </a:prstGeom>
          <a:noFill/>
          <a:ln w="12700" cap="flat">
            <a:solidFill>
              <a:srgbClr val="41414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4724830-06FB-4C9E-A7D5-F91D19BCF086}"/>
              </a:ext>
            </a:extLst>
          </p:cNvPr>
          <p:cNvCxnSpPr>
            <a:cxnSpLocks/>
          </p:cNvCxnSpPr>
          <p:nvPr/>
        </p:nvCxnSpPr>
        <p:spPr>
          <a:xfrm>
            <a:off x="6978650" y="1454150"/>
            <a:ext cx="4739217" cy="0"/>
          </a:xfrm>
          <a:prstGeom prst="line">
            <a:avLst/>
          </a:prstGeom>
          <a:noFill/>
          <a:ln w="12700" cap="flat">
            <a:solidFill>
              <a:srgbClr val="41414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90214E1-DEDF-4E1A-B9D7-B312D64EBDFC}"/>
              </a:ext>
            </a:extLst>
          </p:cNvPr>
          <p:cNvCxnSpPr>
            <a:cxnSpLocks/>
          </p:cNvCxnSpPr>
          <p:nvPr/>
        </p:nvCxnSpPr>
        <p:spPr>
          <a:xfrm flipH="1" flipV="1">
            <a:off x="4457700" y="1438275"/>
            <a:ext cx="885825" cy="1162054"/>
          </a:xfrm>
          <a:prstGeom prst="line">
            <a:avLst/>
          </a:prstGeom>
          <a:noFill/>
          <a:ln w="12700" cap="flat">
            <a:solidFill>
              <a:srgbClr val="41414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525883-B24F-4EF1-93C0-19398D4869A2}"/>
              </a:ext>
            </a:extLst>
          </p:cNvPr>
          <p:cNvCxnSpPr>
            <a:cxnSpLocks/>
          </p:cNvCxnSpPr>
          <p:nvPr/>
        </p:nvCxnSpPr>
        <p:spPr>
          <a:xfrm>
            <a:off x="361950" y="1435100"/>
            <a:ext cx="4086225" cy="0"/>
          </a:xfrm>
          <a:prstGeom prst="line">
            <a:avLst/>
          </a:prstGeom>
          <a:noFill/>
          <a:ln w="12700" cap="flat">
            <a:solidFill>
              <a:srgbClr val="41414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6148055-019E-4649-B567-D2DA352EE985}"/>
              </a:ext>
            </a:extLst>
          </p:cNvPr>
          <p:cNvCxnSpPr>
            <a:cxnSpLocks/>
          </p:cNvCxnSpPr>
          <p:nvPr/>
        </p:nvCxnSpPr>
        <p:spPr>
          <a:xfrm>
            <a:off x="6808271" y="3583536"/>
            <a:ext cx="430729" cy="498607"/>
          </a:xfrm>
          <a:prstGeom prst="line">
            <a:avLst/>
          </a:prstGeom>
          <a:noFill/>
          <a:ln w="12700" cap="flat">
            <a:solidFill>
              <a:srgbClr val="41414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0BD6DB8-727D-49BB-8AF9-9D2264B7CB00}"/>
              </a:ext>
            </a:extLst>
          </p:cNvPr>
          <p:cNvCxnSpPr>
            <a:cxnSpLocks/>
          </p:cNvCxnSpPr>
          <p:nvPr/>
        </p:nvCxnSpPr>
        <p:spPr>
          <a:xfrm>
            <a:off x="7242326" y="4085167"/>
            <a:ext cx="4586816" cy="0"/>
          </a:xfrm>
          <a:prstGeom prst="line">
            <a:avLst/>
          </a:prstGeom>
          <a:noFill/>
          <a:ln w="12700" cap="flat">
            <a:solidFill>
              <a:srgbClr val="41414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396AD3FA-B227-4D44-8AA4-7308385732AB}"/>
              </a:ext>
            </a:extLst>
          </p:cNvPr>
          <p:cNvSpPr/>
          <p:nvPr/>
        </p:nvSpPr>
        <p:spPr>
          <a:xfrm>
            <a:off x="7321275" y="3749401"/>
            <a:ext cx="266701" cy="266701"/>
          </a:xfrm>
          <a:prstGeom prst="ellipse">
            <a:avLst/>
          </a:prstGeom>
          <a:solidFill>
            <a:srgbClr val="00467A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DACED77-E227-4CCD-86C0-CD2DB0186E14}"/>
              </a:ext>
            </a:extLst>
          </p:cNvPr>
          <p:cNvCxnSpPr>
            <a:cxnSpLocks/>
          </p:cNvCxnSpPr>
          <p:nvPr/>
        </p:nvCxnSpPr>
        <p:spPr>
          <a:xfrm flipH="1" flipV="1">
            <a:off x="4859867" y="4030133"/>
            <a:ext cx="502710" cy="84670"/>
          </a:xfrm>
          <a:prstGeom prst="line">
            <a:avLst/>
          </a:prstGeom>
          <a:noFill/>
          <a:ln w="12700" cap="flat">
            <a:solidFill>
              <a:srgbClr val="41414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F12DB75-E583-40B4-8415-1236AD5869A5}"/>
              </a:ext>
            </a:extLst>
          </p:cNvPr>
          <p:cNvCxnSpPr>
            <a:cxnSpLocks/>
          </p:cNvCxnSpPr>
          <p:nvPr/>
        </p:nvCxnSpPr>
        <p:spPr>
          <a:xfrm>
            <a:off x="347133" y="4034366"/>
            <a:ext cx="4538134" cy="0"/>
          </a:xfrm>
          <a:prstGeom prst="line">
            <a:avLst/>
          </a:prstGeom>
          <a:noFill/>
          <a:ln w="12700" cap="flat">
            <a:solidFill>
              <a:srgbClr val="41414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0" name="Picture 8" descr="Girl Hiking Clipart - Clipart Kid | Hiking girl, Girl hiking, Hiker girl">
            <a:extLst>
              <a:ext uri="{FF2B5EF4-FFF2-40B4-BE49-F238E27FC236}">
                <a16:creationId xmlns:a16="http://schemas.microsoft.com/office/drawing/2014/main" id="{9A9535DF-EA64-4FE8-B894-E99D5BD4C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000" b="99273" l="4237" r="90254">
                        <a14:foregroundMark x1="33898" y1="18545" x2="8475" y2="90182"/>
                        <a14:foregroundMark x1="8475" y1="90182" x2="49576" y2="93455"/>
                        <a14:foregroundMark x1="49576" y1="93455" x2="7627" y2="95273"/>
                        <a14:foregroundMark x1="7627" y1="95273" x2="53814" y2="90545"/>
                        <a14:foregroundMark x1="53814" y1="90545" x2="67797" y2="80727"/>
                        <a14:foregroundMark x1="68220" y1="90182" x2="27542" y2="95636"/>
                        <a14:foregroundMark x1="27542" y1="95636" x2="67797" y2="95273"/>
                        <a14:foregroundMark x1="67797" y1="95273" x2="29661" y2="99273"/>
                        <a14:foregroundMark x1="38983" y1="10909" x2="41102" y2="19636"/>
                        <a14:foregroundMark x1="32627" y1="11273" x2="49576" y2="7273"/>
                        <a14:foregroundMark x1="36864" y1="7273" x2="50847" y2="4000"/>
                        <a14:foregroundMark x1="36864" y1="7636" x2="47881" y2="9091"/>
                        <a14:foregroundMark x1="4661" y1="92000" x2="8898" y2="87273"/>
                        <a14:foregroundMark x1="90254" y1="93455" x2="83898" y2="83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425" y="1728787"/>
            <a:ext cx="1391709" cy="162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ounded Rectangle 34">
            <a:extLst>
              <a:ext uri="{FF2B5EF4-FFF2-40B4-BE49-F238E27FC236}">
                <a16:creationId xmlns:a16="http://schemas.microsoft.com/office/drawing/2014/main" id="{C41BAA4B-9E94-4C4A-9B69-33DBF07CC09D}"/>
              </a:ext>
            </a:extLst>
          </p:cNvPr>
          <p:cNvSpPr/>
          <p:nvPr/>
        </p:nvSpPr>
        <p:spPr>
          <a:xfrm>
            <a:off x="2302856" y="2216146"/>
            <a:ext cx="2259619" cy="600075"/>
          </a:xfrm>
          <a:prstGeom prst="roundRect">
            <a:avLst>
              <a:gd name="adj" fmla="val 11862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/>
              </a:solidFill>
            </a:endParaRP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0410AA22-A667-44AF-BE1F-96DF8360CB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0631" y="3030354"/>
            <a:ext cx="671858" cy="254215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2CC9533-B9E1-4BC0-B120-EA12B952107E}"/>
              </a:ext>
            </a:extLst>
          </p:cNvPr>
          <p:cNvSpPr/>
          <p:nvPr/>
        </p:nvSpPr>
        <p:spPr>
          <a:xfrm>
            <a:off x="397933" y="1100667"/>
            <a:ext cx="397933" cy="304800"/>
          </a:xfrm>
          <a:prstGeom prst="rect">
            <a:avLst/>
          </a:prstGeom>
          <a:solidFill>
            <a:srgbClr val="E8E8E8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/>
              <a:t>1</a:t>
            </a:r>
            <a:r>
              <a:rPr lang="en-US" altLang="zh-CN" sz="1100" dirty="0"/>
              <a:t>6</a:t>
            </a:r>
            <a:r>
              <a:rPr lang="en-US" sz="1100" dirty="0"/>
              <a:t>%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CE9C0DA7-1649-4BF0-9ABB-BA71FBB10B6A}"/>
              </a:ext>
            </a:extLst>
          </p:cNvPr>
          <p:cNvSpPr/>
          <p:nvPr/>
        </p:nvSpPr>
        <p:spPr>
          <a:xfrm>
            <a:off x="808405" y="1100667"/>
            <a:ext cx="397933" cy="304800"/>
          </a:xfrm>
          <a:prstGeom prst="rect">
            <a:avLst/>
          </a:prstGeom>
          <a:solidFill>
            <a:srgbClr val="E8E8E8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100" dirty="0"/>
              <a:t>8</a:t>
            </a:r>
            <a:r>
              <a:rPr lang="en-US" sz="1100" dirty="0"/>
              <a:t>%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0B55A55-9CA2-427E-BD46-A6013781FE12}"/>
              </a:ext>
            </a:extLst>
          </p:cNvPr>
          <p:cNvSpPr/>
          <p:nvPr/>
        </p:nvSpPr>
        <p:spPr>
          <a:xfrm>
            <a:off x="364067" y="3699935"/>
            <a:ext cx="397933" cy="304800"/>
          </a:xfrm>
          <a:prstGeom prst="rect">
            <a:avLst/>
          </a:prstGeom>
          <a:solidFill>
            <a:srgbClr val="E8E8E8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100" dirty="0"/>
              <a:t>42</a:t>
            </a:r>
            <a:r>
              <a:rPr lang="en-US" sz="1100" dirty="0"/>
              <a:t>%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6326A96-4C82-4076-A55D-18AB17EC2C9C}"/>
              </a:ext>
            </a:extLst>
          </p:cNvPr>
          <p:cNvSpPr/>
          <p:nvPr/>
        </p:nvSpPr>
        <p:spPr>
          <a:xfrm>
            <a:off x="778934" y="3699935"/>
            <a:ext cx="397933" cy="304800"/>
          </a:xfrm>
          <a:prstGeom prst="rect">
            <a:avLst/>
          </a:prstGeom>
          <a:solidFill>
            <a:srgbClr val="E8E8E8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100" dirty="0"/>
              <a:t>13</a:t>
            </a:r>
            <a:r>
              <a:rPr lang="en-US" sz="1100" dirty="0"/>
              <a:t>%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59A2DC6-2150-40A9-820E-3CD4B57CC079}"/>
              </a:ext>
            </a:extLst>
          </p:cNvPr>
          <p:cNvSpPr/>
          <p:nvPr/>
        </p:nvSpPr>
        <p:spPr>
          <a:xfrm>
            <a:off x="10494434" y="1109134"/>
            <a:ext cx="397933" cy="304800"/>
          </a:xfrm>
          <a:prstGeom prst="rect">
            <a:avLst/>
          </a:prstGeom>
          <a:solidFill>
            <a:srgbClr val="E8E8E8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100" dirty="0"/>
              <a:t>2</a:t>
            </a:r>
            <a:r>
              <a:rPr lang="en-US" sz="1100" dirty="0"/>
              <a:t>%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92DC51A-FF98-4D00-98B7-F349343B9E9D}"/>
              </a:ext>
            </a:extLst>
          </p:cNvPr>
          <p:cNvSpPr/>
          <p:nvPr/>
        </p:nvSpPr>
        <p:spPr>
          <a:xfrm>
            <a:off x="10909301" y="1109134"/>
            <a:ext cx="397933" cy="304800"/>
          </a:xfrm>
          <a:prstGeom prst="rect">
            <a:avLst/>
          </a:prstGeom>
          <a:solidFill>
            <a:srgbClr val="E8E8E8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/>
              <a:t>4</a:t>
            </a:r>
            <a:r>
              <a:rPr lang="en-US" altLang="zh-CN" sz="1100" dirty="0"/>
              <a:t>4</a:t>
            </a:r>
            <a:r>
              <a:rPr lang="en-US" sz="1100" dirty="0"/>
              <a:t>%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94DD198-AB4C-45DF-A461-287CF62EFC3A}"/>
              </a:ext>
            </a:extLst>
          </p:cNvPr>
          <p:cNvSpPr/>
          <p:nvPr/>
        </p:nvSpPr>
        <p:spPr>
          <a:xfrm>
            <a:off x="10568216" y="3724125"/>
            <a:ext cx="397933" cy="304800"/>
          </a:xfrm>
          <a:prstGeom prst="rect">
            <a:avLst/>
          </a:prstGeom>
          <a:solidFill>
            <a:srgbClr val="E8E8E8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/>
              <a:t>4</a:t>
            </a:r>
            <a:r>
              <a:rPr lang="en-US" altLang="zh-CN" sz="1100" dirty="0"/>
              <a:t>0</a:t>
            </a:r>
            <a:r>
              <a:rPr lang="en-US" sz="1100" dirty="0"/>
              <a:t>%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2FC2791-65B4-4990-B800-A889B7375C70}"/>
              </a:ext>
            </a:extLst>
          </p:cNvPr>
          <p:cNvSpPr/>
          <p:nvPr/>
        </p:nvSpPr>
        <p:spPr>
          <a:xfrm>
            <a:off x="10983083" y="3724125"/>
            <a:ext cx="397933" cy="304800"/>
          </a:xfrm>
          <a:prstGeom prst="rect">
            <a:avLst/>
          </a:prstGeom>
          <a:solidFill>
            <a:srgbClr val="E8E8E8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/>
              <a:t>-6%</a:t>
            </a:r>
          </a:p>
        </p:txBody>
      </p:sp>
      <p:pic>
        <p:nvPicPr>
          <p:cNvPr id="111" name="Picture 2">
            <a:extLst>
              <a:ext uri="{FF2B5EF4-FFF2-40B4-BE49-F238E27FC236}">
                <a16:creationId xmlns:a16="http://schemas.microsoft.com/office/drawing/2014/main" id="{53C98B00-1788-4E75-9F08-E03238CF0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" t="7960" r="18479" b="12378"/>
          <a:stretch/>
        </p:blipFill>
        <p:spPr bwMode="auto">
          <a:xfrm>
            <a:off x="7410102" y="5149042"/>
            <a:ext cx="446908" cy="29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3A8ABFE-E1E2-4D51-A740-FF30CA92D8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18515" y="2926158"/>
            <a:ext cx="353005" cy="391519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B92A7165-C824-44D8-9B9B-9C307B9049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7895" y="3022986"/>
            <a:ext cx="792614" cy="236013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EB696006-A69C-4803-AC9A-41738764102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60156" y="5843472"/>
            <a:ext cx="418088" cy="187082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5FAE566-4817-4115-8E75-E5782C88DBF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8004"/>
          <a:stretch/>
        </p:blipFill>
        <p:spPr>
          <a:xfrm>
            <a:off x="2966225" y="5846350"/>
            <a:ext cx="542347" cy="214496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CCAB95EF-A6E1-4E10-8006-E0369D2AF8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13132" y="5146820"/>
            <a:ext cx="574405" cy="25703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28B1B789-7593-4196-8DBC-6FC253D436B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9322" y="5772846"/>
            <a:ext cx="571119" cy="285054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A53F65-6875-4A41-A940-2BB820E4A241}"/>
              </a:ext>
            </a:extLst>
          </p:cNvPr>
          <p:cNvGrpSpPr/>
          <p:nvPr/>
        </p:nvGrpSpPr>
        <p:grpSpPr>
          <a:xfrm>
            <a:off x="9710057" y="4158343"/>
            <a:ext cx="1999492" cy="2432352"/>
            <a:chOff x="4453406" y="4311952"/>
            <a:chExt cx="1726200" cy="2267858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6A09F068-6180-4BDE-850C-39B9D610A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9145" b="89205" l="4625" r="98250">
                          <a14:foregroundMark x1="12875" y1="40480" x2="13625" y2="49475"/>
                          <a14:foregroundMark x1="13625" y1="55022" x2="17500" y2="75712"/>
                          <a14:foregroundMark x1="10750" y1="58921" x2="7250" y2="78711"/>
                          <a14:foregroundMark x1="7250" y1="78711" x2="6750" y2="75712"/>
                          <a14:foregroundMark x1="10375" y1="66267" x2="15375" y2="47826"/>
                          <a14:foregroundMark x1="15375" y1="47826" x2="10375" y2="37031"/>
                          <a14:foregroundMark x1="20000" y1="49025" x2="20375" y2="41829"/>
                          <a14:foregroundMark x1="20750" y1="43478" x2="21375" y2="40030"/>
                          <a14:foregroundMark x1="9125" y1="51274" x2="4875" y2="44378"/>
                          <a14:foregroundMark x1="33000" y1="50225" x2="35125" y2="63868"/>
                          <a14:foregroundMark x1="35000" y1="52324" x2="33375" y2="70915"/>
                          <a14:foregroundMark x1="64500" y1="43778" x2="65750" y2="57871"/>
                          <a14:foregroundMark x1="64125" y1="66267" x2="66250" y2="75862"/>
                          <a14:foregroundMark x1="85500" y1="37481" x2="87375" y2="31934"/>
                          <a14:foregroundMark x1="78875" y1="43928" x2="78875" y2="43928"/>
                          <a14:foregroundMark x1="80750" y1="45877" x2="80750" y2="45877"/>
                          <a14:foregroundMark x1="88625" y1="30885" x2="88625" y2="30885"/>
                          <a14:foregroundMark x1="88250" y1="32984" x2="88250" y2="32984"/>
                          <a14:foregroundMark x1="84625" y1="32984" x2="84625" y2="32984"/>
                          <a14:foregroundMark x1="94625" y1="41979" x2="94625" y2="41979"/>
                          <a14:foregroundMark x1="93750" y1="39730" x2="94125" y2="37031"/>
                          <a14:foregroundMark x1="95875" y1="39880" x2="93875" y2="77961"/>
                          <a14:foregroundMark x1="93875" y1="77961" x2="78125" y2="77811"/>
                          <a14:foregroundMark x1="78125" y1="77811" x2="76375" y2="39880"/>
                          <a14:foregroundMark x1="76375" y1="39880" x2="80875" y2="40030"/>
                          <a14:foregroundMark x1="82500" y1="68216" x2="84125" y2="62969"/>
                          <a14:foregroundMark x1="84625" y1="65367" x2="81625" y2="72414"/>
                          <a14:foregroundMark x1="80125" y1="31784" x2="80500" y2="31784"/>
                          <a14:foregroundMark x1="78000" y1="37481" x2="76000" y2="75712"/>
                          <a14:foregroundMark x1="76000" y1="75712" x2="91625" y2="81259"/>
                          <a14:foregroundMark x1="91625" y1="81259" x2="98250" y2="43328"/>
                          <a14:foregroundMark x1="98250" y1="43328" x2="94250" y2="36282"/>
                          <a14:foregroundMark x1="76375" y1="77961" x2="76250" y2="40330"/>
                          <a14:foregroundMark x1="76250" y1="40330" x2="76625" y2="58021"/>
                          <a14:foregroundMark x1="77125" y1="37931" x2="76375" y2="49925"/>
                          <a14:foregroundMark x1="75750" y1="47226" x2="78250" y2="37331"/>
                          <a14:foregroundMark x1="78250" y1="77961" x2="94125" y2="78711"/>
                          <a14:foregroundMark x1="94125" y1="78711" x2="96750" y2="65817"/>
                          <a14:foregroundMark x1="96625" y1="72714" x2="88250" y2="84258"/>
                          <a14:foregroundMark x1="95875" y1="74363" x2="87375" y2="83208"/>
                          <a14:foregroundMark x1="90875" y1="82009" x2="83000" y2="82309"/>
                          <a14:foregroundMark x1="83625" y1="81859" x2="77625" y2="77811"/>
                          <a14:foregroundMark x1="84500" y1="82309" x2="76625" y2="78261"/>
                          <a14:foregroundMark x1="81750" y1="82009" x2="85125" y2="83958"/>
                          <a14:foregroundMark x1="91750" y1="82759" x2="95500" y2="73463"/>
                          <a14:foregroundMark x1="95125" y1="77211" x2="94875" y2="77511"/>
                          <a14:foregroundMark x1="77500" y1="69865" x2="75875" y2="70015"/>
                          <a14:foregroundMark x1="75875" y1="69265" x2="76125" y2="78861"/>
                          <a14:foregroundMark x1="81625" y1="34933" x2="86625" y2="29235"/>
                          <a14:foregroundMark x1="90125" y1="29985" x2="94500" y2="30435"/>
                          <a14:foregroundMark x1="93625" y1="33883" x2="93875" y2="33733"/>
                          <a14:foregroundMark x1="83750" y1="37331" x2="75750" y2="40330"/>
                          <a14:foregroundMark x1="76125" y1="38531" x2="76250" y2="39880"/>
                          <a14:foregroundMark x1="76375" y1="46027" x2="75500" y2="38231"/>
                          <a14:foregroundMark x1="75500" y1="39280" x2="75500" y2="41229"/>
                          <a14:foregroundMark x1="78625" y1="37031" x2="77625" y2="39430"/>
                          <a14:foregroundMark x1="13000" y1="35232" x2="13625" y2="35232"/>
                          <a14:foregroundMark x1="14875" y1="33733" x2="8125" y2="50825"/>
                          <a14:foregroundMark x1="8125" y1="50825" x2="9250" y2="46777"/>
                          <a14:foregroundMark x1="8250" y1="44228" x2="25000" y2="49625"/>
                          <a14:foregroundMark x1="25000" y1="49625" x2="4625" y2="69565"/>
                          <a14:foregroundMark x1="4625" y1="69565" x2="5500" y2="60870"/>
                          <a14:foregroundMark x1="7000" y1="60420" x2="6625" y2="64768"/>
                          <a14:foregroundMark x1="8875" y1="61319" x2="13000" y2="55772"/>
                          <a14:foregroundMark x1="12500" y1="58921" x2="11125" y2="61769"/>
                          <a14:foregroundMark x1="13250" y1="58471" x2="18375" y2="76612"/>
                          <a14:foregroundMark x1="18375" y1="76612" x2="18000" y2="56822"/>
                          <a14:foregroundMark x1="30875" y1="79460" x2="31750" y2="78711"/>
                          <a14:foregroundMark x1="34125" y1="78411" x2="37125" y2="79910"/>
                          <a14:foregroundMark x1="37125" y1="77811" x2="38875" y2="78411"/>
                          <a14:foregroundMark x1="38625" y1="77511" x2="34625" y2="78861"/>
                          <a14:foregroundMark x1="39875" y1="81859" x2="37125" y2="78261"/>
                          <a14:foregroundMark x1="27000" y1="81859" x2="36625" y2="81859"/>
                          <a14:foregroundMark x1="39875" y1="82909" x2="41625" y2="81709"/>
                          <a14:backgroundMark x1="43375" y1="72864" x2="49250" y2="76762"/>
                          <a14:backgroundMark x1="48250" y1="71364" x2="47875" y2="74513"/>
                          <a14:backgroundMark x1="46375" y1="78261" x2="49500" y2="77961"/>
                        </a14:backgroundRemoval>
                      </a14:imgEffect>
                    </a14:imgLayer>
                  </a14:imgProps>
                </a:ext>
              </a:extLst>
            </a:blip>
            <a:srcRect r="47812"/>
            <a:stretch/>
          </p:blipFill>
          <p:spPr>
            <a:xfrm>
              <a:off x="4453406" y="4311952"/>
              <a:ext cx="1196279" cy="2235201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3676E2CE-646B-4423-9926-E5D18FC44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9145" b="89205" l="4625" r="98250">
                          <a14:foregroundMark x1="12875" y1="40480" x2="13625" y2="49475"/>
                          <a14:foregroundMark x1="13625" y1="55022" x2="17500" y2="75712"/>
                          <a14:foregroundMark x1="10750" y1="58921" x2="7250" y2="78711"/>
                          <a14:foregroundMark x1="7250" y1="78711" x2="6750" y2="75712"/>
                          <a14:foregroundMark x1="10375" y1="66267" x2="15375" y2="47826"/>
                          <a14:foregroundMark x1="15375" y1="47826" x2="10375" y2="37031"/>
                          <a14:foregroundMark x1="20000" y1="49025" x2="20375" y2="41829"/>
                          <a14:foregroundMark x1="20750" y1="43478" x2="21375" y2="40030"/>
                          <a14:foregroundMark x1="9125" y1="51274" x2="4875" y2="44378"/>
                          <a14:foregroundMark x1="33000" y1="50225" x2="35125" y2="63868"/>
                          <a14:foregroundMark x1="35000" y1="52324" x2="33375" y2="70915"/>
                          <a14:foregroundMark x1="64500" y1="43778" x2="65750" y2="57871"/>
                          <a14:foregroundMark x1="64125" y1="66267" x2="66250" y2="75862"/>
                          <a14:foregroundMark x1="85500" y1="37481" x2="87375" y2="31934"/>
                          <a14:foregroundMark x1="78875" y1="43928" x2="78875" y2="43928"/>
                          <a14:foregroundMark x1="80750" y1="45877" x2="80750" y2="45877"/>
                          <a14:foregroundMark x1="88625" y1="30885" x2="88625" y2="30885"/>
                          <a14:foregroundMark x1="88250" y1="32984" x2="88250" y2="32984"/>
                          <a14:foregroundMark x1="84625" y1="32984" x2="84625" y2="32984"/>
                          <a14:foregroundMark x1="94625" y1="41979" x2="94625" y2="41979"/>
                          <a14:foregroundMark x1="93750" y1="39730" x2="94125" y2="37031"/>
                          <a14:foregroundMark x1="95875" y1="39880" x2="93875" y2="77961"/>
                          <a14:foregroundMark x1="93875" y1="77961" x2="78125" y2="77811"/>
                          <a14:foregroundMark x1="78125" y1="77811" x2="76375" y2="39880"/>
                          <a14:foregroundMark x1="76375" y1="39880" x2="80875" y2="40030"/>
                          <a14:foregroundMark x1="82500" y1="68216" x2="84125" y2="62969"/>
                          <a14:foregroundMark x1="84625" y1="65367" x2="81625" y2="72414"/>
                          <a14:foregroundMark x1="80125" y1="31784" x2="80500" y2="31784"/>
                          <a14:foregroundMark x1="78000" y1="37481" x2="76000" y2="75712"/>
                          <a14:foregroundMark x1="76000" y1="75712" x2="91625" y2="81259"/>
                          <a14:foregroundMark x1="91625" y1="81259" x2="98250" y2="43328"/>
                          <a14:foregroundMark x1="98250" y1="43328" x2="94250" y2="36282"/>
                          <a14:foregroundMark x1="76375" y1="77961" x2="76250" y2="40330"/>
                          <a14:foregroundMark x1="76250" y1="40330" x2="76625" y2="58021"/>
                          <a14:foregroundMark x1="77125" y1="37931" x2="76375" y2="49925"/>
                          <a14:foregroundMark x1="75750" y1="47226" x2="78250" y2="37331"/>
                          <a14:foregroundMark x1="78250" y1="77961" x2="94125" y2="78711"/>
                          <a14:foregroundMark x1="94125" y1="78711" x2="96750" y2="65817"/>
                          <a14:foregroundMark x1="96625" y1="72714" x2="88250" y2="84258"/>
                          <a14:foregroundMark x1="95875" y1="74363" x2="87375" y2="83208"/>
                          <a14:foregroundMark x1="90875" y1="82009" x2="83000" y2="82309"/>
                          <a14:foregroundMark x1="83625" y1="81859" x2="77625" y2="77811"/>
                          <a14:foregroundMark x1="84500" y1="82309" x2="76625" y2="78261"/>
                          <a14:foregroundMark x1="81750" y1="82009" x2="85125" y2="83958"/>
                          <a14:foregroundMark x1="91750" y1="82759" x2="95500" y2="73463"/>
                          <a14:foregroundMark x1="95125" y1="77211" x2="94875" y2="77511"/>
                          <a14:foregroundMark x1="77500" y1="69865" x2="75875" y2="70015"/>
                          <a14:foregroundMark x1="75875" y1="69265" x2="76125" y2="78861"/>
                          <a14:foregroundMark x1="81625" y1="34933" x2="86625" y2="29235"/>
                          <a14:foregroundMark x1="90125" y1="29985" x2="94500" y2="30435"/>
                          <a14:foregroundMark x1="93625" y1="33883" x2="93875" y2="33733"/>
                          <a14:foregroundMark x1="83750" y1="37331" x2="75750" y2="40330"/>
                          <a14:foregroundMark x1="76125" y1="38531" x2="76250" y2="39880"/>
                          <a14:foregroundMark x1="76375" y1="46027" x2="75500" y2="38231"/>
                          <a14:foregroundMark x1="75500" y1="39280" x2="75500" y2="41229"/>
                          <a14:foregroundMark x1="78625" y1="37031" x2="77625" y2="39430"/>
                          <a14:foregroundMark x1="13000" y1="35232" x2="13625" y2="35232"/>
                          <a14:foregroundMark x1="14875" y1="33733" x2="8125" y2="50825"/>
                          <a14:foregroundMark x1="8125" y1="50825" x2="9250" y2="46777"/>
                          <a14:foregroundMark x1="8250" y1="44228" x2="25000" y2="49625"/>
                          <a14:foregroundMark x1="25000" y1="49625" x2="4625" y2="69565"/>
                          <a14:foregroundMark x1="4625" y1="69565" x2="5500" y2="60870"/>
                          <a14:foregroundMark x1="7000" y1="60420" x2="6625" y2="64768"/>
                          <a14:foregroundMark x1="8875" y1="61319" x2="13000" y2="55772"/>
                          <a14:foregroundMark x1="12500" y1="58921" x2="11125" y2="61769"/>
                          <a14:foregroundMark x1="13250" y1="58471" x2="18375" y2="76612"/>
                          <a14:foregroundMark x1="18375" y1="76612" x2="18000" y2="56822"/>
                          <a14:foregroundMark x1="30875" y1="79460" x2="31750" y2="78711"/>
                          <a14:foregroundMark x1="34125" y1="78411" x2="37125" y2="79910"/>
                          <a14:foregroundMark x1="37125" y1="77811" x2="38875" y2="78411"/>
                          <a14:foregroundMark x1="38625" y1="77511" x2="34625" y2="78861"/>
                          <a14:foregroundMark x1="39875" y1="81859" x2="37125" y2="78261"/>
                          <a14:foregroundMark x1="27000" y1="81859" x2="36625" y2="81859"/>
                          <a14:foregroundMark x1="39875" y1="82909" x2="41625" y2="81709"/>
                          <a14:backgroundMark x1="43375" y1="72864" x2="49250" y2="76762"/>
                          <a14:backgroundMark x1="48250" y1="71364" x2="47875" y2="74513"/>
                          <a14:backgroundMark x1="46375" y1="78261" x2="49500" y2="77961"/>
                        </a14:backgroundRemoval>
                      </a14:imgEffect>
                    </a14:imgLayer>
                  </a14:imgProps>
                </a:ext>
              </a:extLst>
            </a:blip>
            <a:srcRect l="74033"/>
            <a:stretch/>
          </p:blipFill>
          <p:spPr>
            <a:xfrm>
              <a:off x="5584371" y="4344609"/>
              <a:ext cx="595235" cy="2235201"/>
            </a:xfrm>
            <a:prstGeom prst="rect">
              <a:avLst/>
            </a:prstGeom>
          </p:spPr>
        </p:pic>
      </p:grpSp>
      <p:pic>
        <p:nvPicPr>
          <p:cNvPr id="126" name="Picture 48" descr="teach beach Opinion logo salomon - iris-corporation.com">
            <a:extLst>
              <a:ext uri="{FF2B5EF4-FFF2-40B4-BE49-F238E27FC236}">
                <a16:creationId xmlns:a16="http://schemas.microsoft.com/office/drawing/2014/main" id="{43158E90-B075-409E-94B1-044B92B0E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024" y="2994411"/>
            <a:ext cx="880658" cy="25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Rounded Rectangle 34">
            <a:extLst>
              <a:ext uri="{FF2B5EF4-FFF2-40B4-BE49-F238E27FC236}">
                <a16:creationId xmlns:a16="http://schemas.microsoft.com/office/drawing/2014/main" id="{1F956060-094A-40E9-BA01-7D54A6D299BF}"/>
              </a:ext>
            </a:extLst>
          </p:cNvPr>
          <p:cNvSpPr/>
          <p:nvPr/>
        </p:nvSpPr>
        <p:spPr>
          <a:xfrm>
            <a:off x="2027992" y="2007609"/>
            <a:ext cx="2753558" cy="600075"/>
          </a:xfrm>
          <a:prstGeom prst="roundRect">
            <a:avLst>
              <a:gd name="adj" fmla="val 11862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PURCHASE CRITERIA: FUNCTIONALITY NO.1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USAGE SCENARIO: RUNNING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</a:rPr>
              <a:t>CORE MSRP RANGE: </a:t>
            </a:r>
          </a:p>
          <a:p>
            <a:pPr marL="628650" lvl="1" indent="-171450">
              <a:spcBef>
                <a:spcPts val="300"/>
              </a:spcBef>
              <a:buFont typeface="Trade Gothic for Nike 365 BdCn" panose="020B0806040303020004" pitchFamily="34" charset="0"/>
              <a:buChar char="–"/>
            </a:pPr>
            <a:r>
              <a:rPr lang="en-US" altLang="zh-CN" sz="1200" dirty="0">
                <a:solidFill>
                  <a:schemeClr val="tx1"/>
                </a:solidFill>
              </a:rPr>
              <a:t>DOMESTIC BRANDS: RMB 300-500 </a:t>
            </a:r>
          </a:p>
          <a:p>
            <a:pPr marL="628650" lvl="1" indent="-171450">
              <a:spcBef>
                <a:spcPts val="300"/>
              </a:spcBef>
              <a:buFont typeface="Trade Gothic for Nike 365 BdCn" panose="020B0806040303020004" pitchFamily="34" charset="0"/>
              <a:buChar char="–"/>
            </a:pPr>
            <a:r>
              <a:rPr lang="en-US" altLang="zh-CN" sz="1200" dirty="0">
                <a:solidFill>
                  <a:schemeClr val="tx1"/>
                </a:solidFill>
              </a:rPr>
              <a:t>INTERNATIONAL BRAND RMB 600+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TOP BRANDS: </a:t>
            </a:r>
          </a:p>
        </p:txBody>
      </p:sp>
      <p:sp>
        <p:nvSpPr>
          <p:cNvPr id="131" name="Rounded Rectangle 34">
            <a:extLst>
              <a:ext uri="{FF2B5EF4-FFF2-40B4-BE49-F238E27FC236}">
                <a16:creationId xmlns:a16="http://schemas.microsoft.com/office/drawing/2014/main" id="{50B5D375-859F-46E6-9AB7-7BC44C56484F}"/>
              </a:ext>
            </a:extLst>
          </p:cNvPr>
          <p:cNvSpPr/>
          <p:nvPr/>
        </p:nvSpPr>
        <p:spPr>
          <a:xfrm>
            <a:off x="7181016" y="1950459"/>
            <a:ext cx="3125033" cy="600075"/>
          </a:xfrm>
          <a:prstGeom prst="roundRect">
            <a:avLst>
              <a:gd name="adj" fmla="val 11862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PURCHASE CRITERIA: FUNCTIONALITY &amp; DESIGN BOTH COUNT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USAGE SCENARIO: RUNNING + OTHERS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</a:rPr>
              <a:t>CORE MSRP RANGE:  RMB 1000-1500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TOP BRANDS: </a:t>
            </a:r>
          </a:p>
        </p:txBody>
      </p:sp>
      <p:sp>
        <p:nvSpPr>
          <p:cNvPr id="132" name="Rounded Rectangle 34">
            <a:extLst>
              <a:ext uri="{FF2B5EF4-FFF2-40B4-BE49-F238E27FC236}">
                <a16:creationId xmlns:a16="http://schemas.microsoft.com/office/drawing/2014/main" id="{655F43FF-BAA4-4204-903B-9CB7CE2E11BB}"/>
              </a:ext>
            </a:extLst>
          </p:cNvPr>
          <p:cNvSpPr/>
          <p:nvPr/>
        </p:nvSpPr>
        <p:spPr>
          <a:xfrm>
            <a:off x="2066091" y="4655559"/>
            <a:ext cx="3401259" cy="600075"/>
          </a:xfrm>
          <a:prstGeom prst="roundRect">
            <a:avLst>
              <a:gd name="adj" fmla="val 11862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PURCHASE CRITERIA: DESIGN IS THE MOST CRITICAL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USAGE SCENARIO: DAILY COMMUTE, MIX &amp; MATCH, LIGHT SPORTS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</a:rPr>
              <a:t>CORE MSRP RANGE:  </a:t>
            </a:r>
          </a:p>
          <a:p>
            <a:pPr marL="628650" lvl="1" indent="-171450">
              <a:spcBef>
                <a:spcPts val="300"/>
              </a:spcBef>
              <a:buFont typeface="Trade Gothic for Nike 365 BdCn" panose="020B0806040303020004" pitchFamily="34" charset="0"/>
              <a:buChar char="–"/>
            </a:pPr>
            <a:r>
              <a:rPr lang="en-US" altLang="zh-CN" sz="1200" dirty="0">
                <a:solidFill>
                  <a:schemeClr val="tx1"/>
                </a:solidFill>
              </a:rPr>
              <a:t>DOMESTIC BRANDS: RMB 200-400</a:t>
            </a:r>
          </a:p>
          <a:p>
            <a:pPr marL="628650" lvl="1" indent="-171450">
              <a:spcBef>
                <a:spcPts val="300"/>
              </a:spcBef>
              <a:buFont typeface="Trade Gothic for Nike 365 BdCn" panose="020B0806040303020004" pitchFamily="34" charset="0"/>
              <a:buChar char="–"/>
            </a:pPr>
            <a:r>
              <a:rPr lang="en-US" altLang="zh-CN" sz="1200" dirty="0">
                <a:solidFill>
                  <a:schemeClr val="tx1"/>
                </a:solidFill>
              </a:rPr>
              <a:t>INTERNATIONAL BRANDS: RMB 500-700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TOP BRANDS: </a:t>
            </a:r>
          </a:p>
        </p:txBody>
      </p:sp>
      <p:sp>
        <p:nvSpPr>
          <p:cNvPr id="133" name="Rounded Rectangle 34">
            <a:extLst>
              <a:ext uri="{FF2B5EF4-FFF2-40B4-BE49-F238E27FC236}">
                <a16:creationId xmlns:a16="http://schemas.microsoft.com/office/drawing/2014/main" id="{5DC0713B-2F41-468E-AD07-2A7FA8C50F8C}"/>
              </a:ext>
            </a:extLst>
          </p:cNvPr>
          <p:cNvSpPr/>
          <p:nvPr/>
        </p:nvSpPr>
        <p:spPr>
          <a:xfrm>
            <a:off x="7161966" y="4312659"/>
            <a:ext cx="3401259" cy="600075"/>
          </a:xfrm>
          <a:prstGeom prst="roundRect">
            <a:avLst>
              <a:gd name="adj" fmla="val 11862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11" tIns="44806" rIns="89611" bIns="44806" rtlCol="0" anchor="ctr"/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PURCHASE CRITERIA: DESIGN &gt; FUNCTIONALITY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USAGE SCENARIO: ALL KINDS OF SPORTS IN 1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</a:rPr>
              <a:t>CORE MSRP RANGE:  RMB 200-600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</a:rPr>
              <a:t>TOP BRANDS</a:t>
            </a:r>
          </a:p>
        </p:txBody>
      </p:sp>
      <p:pic>
        <p:nvPicPr>
          <p:cNvPr id="93" name="Graphic 92" descr="Funny face with solid fill with solid fill">
            <a:extLst>
              <a:ext uri="{FF2B5EF4-FFF2-40B4-BE49-F238E27FC236}">
                <a16:creationId xmlns:a16="http://schemas.microsoft.com/office/drawing/2014/main" id="{95FDFB47-9538-4FD5-97A4-556AFCC1ED4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92872" y="1130947"/>
            <a:ext cx="250050" cy="25005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45AB196-E255-47B0-9FC5-3705FCC0604B}"/>
              </a:ext>
            </a:extLst>
          </p:cNvPr>
          <p:cNvGrpSpPr/>
          <p:nvPr/>
        </p:nvGrpSpPr>
        <p:grpSpPr>
          <a:xfrm>
            <a:off x="362455" y="933450"/>
            <a:ext cx="1352045" cy="194347"/>
            <a:chOff x="362455" y="933450"/>
            <a:chExt cx="1352045" cy="194347"/>
          </a:xfrm>
        </p:grpSpPr>
        <p:sp>
          <p:nvSpPr>
            <p:cNvPr id="175" name="Rounded Rectangle 34">
              <a:extLst>
                <a:ext uri="{FF2B5EF4-FFF2-40B4-BE49-F238E27FC236}">
                  <a16:creationId xmlns:a16="http://schemas.microsoft.com/office/drawing/2014/main" id="{1D01FFDD-1960-4BA6-94EC-6AAF29299B6E}"/>
                </a:ext>
              </a:extLst>
            </p:cNvPr>
            <p:cNvSpPr/>
            <p:nvPr/>
          </p:nvSpPr>
          <p:spPr>
            <a:xfrm>
              <a:off x="362455" y="941530"/>
              <a:ext cx="583219" cy="186267"/>
            </a:xfrm>
            <a:prstGeom prst="roundRect">
              <a:avLst>
                <a:gd name="adj" fmla="val 11862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611" tIns="44806" rIns="89611" bIns="44806" rtlCol="0" anchor="ctr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SOB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%</a:t>
              </a:r>
              <a:endParaRPr 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6" name="Rounded Rectangle 34">
              <a:extLst>
                <a:ext uri="{FF2B5EF4-FFF2-40B4-BE49-F238E27FC236}">
                  <a16:creationId xmlns:a16="http://schemas.microsoft.com/office/drawing/2014/main" id="{D96A3B0E-55AC-43B0-AE67-A6ED62BC5227}"/>
                </a:ext>
              </a:extLst>
            </p:cNvPr>
            <p:cNvSpPr/>
            <p:nvPr/>
          </p:nvSpPr>
          <p:spPr>
            <a:xfrm>
              <a:off x="727689" y="954921"/>
              <a:ext cx="606199" cy="159485"/>
            </a:xfrm>
            <a:prstGeom prst="roundRect">
              <a:avLst>
                <a:gd name="adj" fmla="val 11862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611" tIns="44806" rIns="89611" bIns="44806" rtlCol="0" anchor="ctr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3YR CAGR</a:t>
              </a:r>
            </a:p>
          </p:txBody>
        </p:sp>
        <p:sp>
          <p:nvSpPr>
            <p:cNvPr id="97" name="Rounded Rectangle 34">
              <a:extLst>
                <a:ext uri="{FF2B5EF4-FFF2-40B4-BE49-F238E27FC236}">
                  <a16:creationId xmlns:a16="http://schemas.microsoft.com/office/drawing/2014/main" id="{512F8279-D8E5-4558-80D1-414FD82B749B}"/>
                </a:ext>
              </a:extLst>
            </p:cNvPr>
            <p:cNvSpPr/>
            <p:nvPr/>
          </p:nvSpPr>
          <p:spPr>
            <a:xfrm>
              <a:off x="1184889" y="933450"/>
              <a:ext cx="529611" cy="171431"/>
            </a:xfrm>
            <a:prstGeom prst="roundRect">
              <a:avLst>
                <a:gd name="adj" fmla="val 11862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611" tIns="44806" rIns="89611" bIns="44806" rtlCol="0" anchor="ctr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NIKE IS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F9920FAC-B6DD-4ED6-8BD2-EFE20D9F542F}"/>
              </a:ext>
            </a:extLst>
          </p:cNvPr>
          <p:cNvSpPr/>
          <p:nvPr/>
        </p:nvSpPr>
        <p:spPr>
          <a:xfrm>
            <a:off x="11318875" y="1109134"/>
            <a:ext cx="397933" cy="304800"/>
          </a:xfrm>
          <a:prstGeom prst="rect">
            <a:avLst/>
          </a:prstGeom>
          <a:solidFill>
            <a:srgbClr val="E8E8E8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C36F270-345C-4DAA-B03E-DFB15D6606FB}"/>
              </a:ext>
            </a:extLst>
          </p:cNvPr>
          <p:cNvSpPr/>
          <p:nvPr/>
        </p:nvSpPr>
        <p:spPr>
          <a:xfrm>
            <a:off x="11404600" y="3724125"/>
            <a:ext cx="397933" cy="304800"/>
          </a:xfrm>
          <a:prstGeom prst="rect">
            <a:avLst/>
          </a:prstGeom>
          <a:solidFill>
            <a:srgbClr val="E8E8E8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098FAD2-E661-45C0-895C-1A344A02855F}"/>
              </a:ext>
            </a:extLst>
          </p:cNvPr>
          <p:cNvGrpSpPr/>
          <p:nvPr/>
        </p:nvGrpSpPr>
        <p:grpSpPr>
          <a:xfrm>
            <a:off x="343405" y="3551380"/>
            <a:ext cx="971433" cy="186267"/>
            <a:chOff x="362455" y="941530"/>
            <a:chExt cx="971433" cy="186267"/>
          </a:xfrm>
        </p:grpSpPr>
        <p:sp>
          <p:nvSpPr>
            <p:cNvPr id="102" name="Rounded Rectangle 34">
              <a:extLst>
                <a:ext uri="{FF2B5EF4-FFF2-40B4-BE49-F238E27FC236}">
                  <a16:creationId xmlns:a16="http://schemas.microsoft.com/office/drawing/2014/main" id="{17E5B85B-AC83-4FA1-8259-17B8B60B2CBB}"/>
                </a:ext>
              </a:extLst>
            </p:cNvPr>
            <p:cNvSpPr/>
            <p:nvPr/>
          </p:nvSpPr>
          <p:spPr>
            <a:xfrm>
              <a:off x="362455" y="941530"/>
              <a:ext cx="583219" cy="186267"/>
            </a:xfrm>
            <a:prstGeom prst="roundRect">
              <a:avLst>
                <a:gd name="adj" fmla="val 11862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611" tIns="44806" rIns="89611" bIns="44806" rtlCol="0" anchor="ctr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SOB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%</a:t>
              </a:r>
              <a:endParaRPr 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" name="Rounded Rectangle 34">
              <a:extLst>
                <a:ext uri="{FF2B5EF4-FFF2-40B4-BE49-F238E27FC236}">
                  <a16:creationId xmlns:a16="http://schemas.microsoft.com/office/drawing/2014/main" id="{D967A62E-CB6E-4A61-BD8D-8B22811E17FD}"/>
                </a:ext>
              </a:extLst>
            </p:cNvPr>
            <p:cNvSpPr/>
            <p:nvPr/>
          </p:nvSpPr>
          <p:spPr>
            <a:xfrm>
              <a:off x="727689" y="954921"/>
              <a:ext cx="606199" cy="159485"/>
            </a:xfrm>
            <a:prstGeom prst="roundRect">
              <a:avLst>
                <a:gd name="adj" fmla="val 11862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611" tIns="44806" rIns="89611" bIns="44806" rtlCol="0" anchor="ctr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3YR CAGR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E168C0F-E49E-46F5-98C9-B23831AC0C44}"/>
              </a:ext>
            </a:extLst>
          </p:cNvPr>
          <p:cNvGrpSpPr/>
          <p:nvPr/>
        </p:nvGrpSpPr>
        <p:grpSpPr>
          <a:xfrm>
            <a:off x="10506580" y="3562350"/>
            <a:ext cx="1352045" cy="194347"/>
            <a:chOff x="362455" y="933450"/>
            <a:chExt cx="1352045" cy="194347"/>
          </a:xfrm>
        </p:grpSpPr>
        <p:sp>
          <p:nvSpPr>
            <p:cNvPr id="113" name="Rounded Rectangle 34">
              <a:extLst>
                <a:ext uri="{FF2B5EF4-FFF2-40B4-BE49-F238E27FC236}">
                  <a16:creationId xmlns:a16="http://schemas.microsoft.com/office/drawing/2014/main" id="{952467B7-E786-4643-8717-2443EAEA694B}"/>
                </a:ext>
              </a:extLst>
            </p:cNvPr>
            <p:cNvSpPr/>
            <p:nvPr/>
          </p:nvSpPr>
          <p:spPr>
            <a:xfrm>
              <a:off x="362455" y="941530"/>
              <a:ext cx="583219" cy="186267"/>
            </a:xfrm>
            <a:prstGeom prst="roundRect">
              <a:avLst>
                <a:gd name="adj" fmla="val 11862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611" tIns="44806" rIns="89611" bIns="44806" rtlCol="0" anchor="ctr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SOB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%</a:t>
              </a:r>
              <a:endParaRPr 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4" name="Rounded Rectangle 34">
              <a:extLst>
                <a:ext uri="{FF2B5EF4-FFF2-40B4-BE49-F238E27FC236}">
                  <a16:creationId xmlns:a16="http://schemas.microsoft.com/office/drawing/2014/main" id="{2C8C4D5D-BDDC-46D2-B5CD-595C8DB27EF7}"/>
                </a:ext>
              </a:extLst>
            </p:cNvPr>
            <p:cNvSpPr/>
            <p:nvPr/>
          </p:nvSpPr>
          <p:spPr>
            <a:xfrm>
              <a:off x="727689" y="954921"/>
              <a:ext cx="606199" cy="159485"/>
            </a:xfrm>
            <a:prstGeom prst="roundRect">
              <a:avLst>
                <a:gd name="adj" fmla="val 11862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611" tIns="44806" rIns="89611" bIns="44806" rtlCol="0" anchor="ctr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3YR CAGR</a:t>
              </a:r>
            </a:p>
          </p:txBody>
        </p:sp>
        <p:sp>
          <p:nvSpPr>
            <p:cNvPr id="115" name="Rounded Rectangle 34">
              <a:extLst>
                <a:ext uri="{FF2B5EF4-FFF2-40B4-BE49-F238E27FC236}">
                  <a16:creationId xmlns:a16="http://schemas.microsoft.com/office/drawing/2014/main" id="{48F0E621-A74C-4F27-A82D-370CC62850BB}"/>
                </a:ext>
              </a:extLst>
            </p:cNvPr>
            <p:cNvSpPr/>
            <p:nvPr/>
          </p:nvSpPr>
          <p:spPr>
            <a:xfrm>
              <a:off x="1184889" y="933450"/>
              <a:ext cx="529611" cy="171431"/>
            </a:xfrm>
            <a:prstGeom prst="roundRect">
              <a:avLst>
                <a:gd name="adj" fmla="val 11862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611" tIns="44806" rIns="89611" bIns="44806" rtlCol="0" anchor="ctr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NIKE IS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AF5610A-637A-46BB-83D1-B7DA8AA905C4}"/>
              </a:ext>
            </a:extLst>
          </p:cNvPr>
          <p:cNvGrpSpPr/>
          <p:nvPr/>
        </p:nvGrpSpPr>
        <p:grpSpPr>
          <a:xfrm>
            <a:off x="10458955" y="952500"/>
            <a:ext cx="1352045" cy="194347"/>
            <a:chOff x="362455" y="933450"/>
            <a:chExt cx="1352045" cy="194347"/>
          </a:xfrm>
        </p:grpSpPr>
        <p:sp>
          <p:nvSpPr>
            <p:cNvPr id="134" name="Rounded Rectangle 34">
              <a:extLst>
                <a:ext uri="{FF2B5EF4-FFF2-40B4-BE49-F238E27FC236}">
                  <a16:creationId xmlns:a16="http://schemas.microsoft.com/office/drawing/2014/main" id="{2E97E443-2DFF-41A3-86EE-707F8B6B4451}"/>
                </a:ext>
              </a:extLst>
            </p:cNvPr>
            <p:cNvSpPr/>
            <p:nvPr/>
          </p:nvSpPr>
          <p:spPr>
            <a:xfrm>
              <a:off x="362455" y="941530"/>
              <a:ext cx="583219" cy="186267"/>
            </a:xfrm>
            <a:prstGeom prst="roundRect">
              <a:avLst>
                <a:gd name="adj" fmla="val 11862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611" tIns="44806" rIns="89611" bIns="44806" rtlCol="0" anchor="ctr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SOB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%</a:t>
              </a:r>
              <a:endParaRPr 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" name="Rounded Rectangle 34">
              <a:extLst>
                <a:ext uri="{FF2B5EF4-FFF2-40B4-BE49-F238E27FC236}">
                  <a16:creationId xmlns:a16="http://schemas.microsoft.com/office/drawing/2014/main" id="{B739B00D-6324-41FB-8EB9-A48A04A356D8}"/>
                </a:ext>
              </a:extLst>
            </p:cNvPr>
            <p:cNvSpPr/>
            <p:nvPr/>
          </p:nvSpPr>
          <p:spPr>
            <a:xfrm>
              <a:off x="727689" y="954921"/>
              <a:ext cx="606199" cy="159485"/>
            </a:xfrm>
            <a:prstGeom prst="roundRect">
              <a:avLst>
                <a:gd name="adj" fmla="val 11862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611" tIns="44806" rIns="89611" bIns="44806" rtlCol="0" anchor="ctr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3YR CAGR</a:t>
              </a:r>
            </a:p>
          </p:txBody>
        </p:sp>
        <p:sp>
          <p:nvSpPr>
            <p:cNvPr id="136" name="Rounded Rectangle 34">
              <a:extLst>
                <a:ext uri="{FF2B5EF4-FFF2-40B4-BE49-F238E27FC236}">
                  <a16:creationId xmlns:a16="http://schemas.microsoft.com/office/drawing/2014/main" id="{FAD43062-BAB7-40EE-BCB7-0B93F37D61C6}"/>
                </a:ext>
              </a:extLst>
            </p:cNvPr>
            <p:cNvSpPr/>
            <p:nvPr/>
          </p:nvSpPr>
          <p:spPr>
            <a:xfrm>
              <a:off x="1184889" y="933450"/>
              <a:ext cx="529611" cy="171431"/>
            </a:xfrm>
            <a:prstGeom prst="roundRect">
              <a:avLst>
                <a:gd name="adj" fmla="val 11862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611" tIns="44806" rIns="89611" bIns="44806" rtlCol="0" anchor="ctr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NIKE IS</a:t>
              </a:r>
            </a:p>
          </p:txBody>
        </p:sp>
      </p:grpSp>
      <p:pic>
        <p:nvPicPr>
          <p:cNvPr id="89" name="Graphic 88" descr="Expressionless face with solid fill with solid fill">
            <a:extLst>
              <a:ext uri="{FF2B5EF4-FFF2-40B4-BE49-F238E27FC236}">
                <a16:creationId xmlns:a16="http://schemas.microsoft.com/office/drawing/2014/main" id="{E0FB85FA-EDDD-4AC2-8AC5-51C061F024E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468100" y="3759975"/>
            <a:ext cx="250050" cy="250050"/>
          </a:xfrm>
          <a:prstGeom prst="rect">
            <a:avLst/>
          </a:prstGeom>
        </p:spPr>
      </p:pic>
      <p:pic>
        <p:nvPicPr>
          <p:cNvPr id="81" name="Graphic 80" descr="Sad face with solid fill with solid fill">
            <a:extLst>
              <a:ext uri="{FF2B5EF4-FFF2-40B4-BE49-F238E27FC236}">
                <a16:creationId xmlns:a16="http://schemas.microsoft.com/office/drawing/2014/main" id="{7233C6A7-28CC-4FE2-B3F9-CD2E807A59F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382375" y="1133475"/>
            <a:ext cx="250050" cy="250050"/>
          </a:xfrm>
          <a:prstGeom prst="rect">
            <a:avLst/>
          </a:prstGeom>
        </p:spPr>
      </p:pic>
      <p:pic>
        <p:nvPicPr>
          <p:cNvPr id="265237" name="Picture 21" descr="Nike. Just Do It. Nike.com">
            <a:extLst>
              <a:ext uri="{FF2B5EF4-FFF2-40B4-BE49-F238E27FC236}">
                <a16:creationId xmlns:a16="http://schemas.microsoft.com/office/drawing/2014/main" id="{DBAD5642-427D-420F-87BA-54A80817CE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89" b="30210"/>
          <a:stretch/>
        </p:blipFill>
        <p:spPr bwMode="auto">
          <a:xfrm>
            <a:off x="3071138" y="3062879"/>
            <a:ext cx="553214" cy="22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08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2" hidden="1">
            <a:extLst>
              <a:ext uri="{FF2B5EF4-FFF2-40B4-BE49-F238E27FC236}">
                <a16:creationId xmlns:a16="http://schemas.microsoft.com/office/drawing/2014/main" id="{53E64909-467B-4C6B-ABF0-953CBC1AD56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516065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D0FB8E5-4240-419F-B877-B7F46086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Roadmap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3B23A7-1F16-4CEC-9782-2F9EA1FA2DA1}"/>
              </a:ext>
            </a:extLst>
          </p:cNvPr>
          <p:cNvSpPr/>
          <p:nvPr/>
        </p:nvSpPr>
        <p:spPr>
          <a:xfrm>
            <a:off x="739737" y="1602769"/>
            <a:ext cx="1510301" cy="558800"/>
          </a:xfrm>
          <a:prstGeom prst="rect">
            <a:avLst/>
          </a:prstGeom>
          <a:solidFill>
            <a:srgbClr val="07446B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solidFill>
                  <a:schemeClr val="bg1"/>
                </a:solidFill>
              </a:rPr>
              <a:t>评论数据采集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E62BC8-C36F-43A3-8FC7-A950B9AB39C3}"/>
              </a:ext>
            </a:extLst>
          </p:cNvPr>
          <p:cNvSpPr/>
          <p:nvPr/>
        </p:nvSpPr>
        <p:spPr>
          <a:xfrm>
            <a:off x="739737" y="2697538"/>
            <a:ext cx="1510301" cy="558800"/>
          </a:xfrm>
          <a:prstGeom prst="rect">
            <a:avLst/>
          </a:prstGeom>
          <a:solidFill>
            <a:srgbClr val="07446B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solidFill>
                  <a:schemeClr val="bg1"/>
                </a:solidFill>
              </a:rPr>
              <a:t>数据质量验证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A0AD0C-DD65-4F94-AC8D-F3F11DBC9052}"/>
              </a:ext>
            </a:extLst>
          </p:cNvPr>
          <p:cNvSpPr/>
          <p:nvPr/>
        </p:nvSpPr>
        <p:spPr>
          <a:xfrm>
            <a:off x="739736" y="3914454"/>
            <a:ext cx="1510301" cy="558800"/>
          </a:xfrm>
          <a:prstGeom prst="rect">
            <a:avLst/>
          </a:prstGeom>
          <a:solidFill>
            <a:srgbClr val="07446B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solidFill>
                  <a:schemeClr val="bg1"/>
                </a:solidFill>
              </a:rPr>
              <a:t>数据清洗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8533AC-2F3C-4A54-A9B1-95D636036E30}"/>
              </a:ext>
            </a:extLst>
          </p:cNvPr>
          <p:cNvSpPr/>
          <p:nvPr/>
        </p:nvSpPr>
        <p:spPr>
          <a:xfrm>
            <a:off x="2835666" y="2697538"/>
            <a:ext cx="1510301" cy="558800"/>
          </a:xfrm>
          <a:prstGeom prst="rect">
            <a:avLst/>
          </a:prstGeom>
          <a:solidFill>
            <a:srgbClr val="07446B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solidFill>
                  <a:schemeClr val="bg1"/>
                </a:solidFill>
              </a:rPr>
              <a:t>评论情感分析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E09F38-7609-4E82-904D-2239BEB37315}"/>
              </a:ext>
            </a:extLst>
          </p:cNvPr>
          <p:cNvSpPr/>
          <p:nvPr/>
        </p:nvSpPr>
        <p:spPr>
          <a:xfrm>
            <a:off x="4750081" y="2697538"/>
            <a:ext cx="1623317" cy="558800"/>
          </a:xfrm>
          <a:prstGeom prst="rect">
            <a:avLst/>
          </a:prstGeom>
          <a:solidFill>
            <a:srgbClr val="07446B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solidFill>
                  <a:schemeClr val="bg1"/>
                </a:solidFill>
              </a:rPr>
              <a:t>评论聚类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D983B4-3006-4B02-B977-DEAD13532350}"/>
              </a:ext>
            </a:extLst>
          </p:cNvPr>
          <p:cNvSpPr/>
          <p:nvPr/>
        </p:nvSpPr>
        <p:spPr>
          <a:xfrm>
            <a:off x="5643930" y="3571413"/>
            <a:ext cx="1623317" cy="457200"/>
          </a:xfrm>
          <a:prstGeom prst="rect">
            <a:avLst/>
          </a:prstGeom>
          <a:solidFill>
            <a:srgbClr val="74B4CE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solidFill>
                  <a:schemeClr val="bg1"/>
                </a:solidFill>
              </a:rPr>
              <a:t>聚类清理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B0D26B-EB06-484A-BFC6-67EB588E1978}"/>
              </a:ext>
            </a:extLst>
          </p:cNvPr>
          <p:cNvSpPr/>
          <p:nvPr/>
        </p:nvSpPr>
        <p:spPr>
          <a:xfrm>
            <a:off x="5643930" y="4409613"/>
            <a:ext cx="1623317" cy="457200"/>
          </a:xfrm>
          <a:prstGeom prst="rect">
            <a:avLst/>
          </a:prstGeom>
          <a:solidFill>
            <a:srgbClr val="74B4CE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solidFill>
                  <a:schemeClr val="bg1"/>
                </a:solidFill>
              </a:rPr>
              <a:t>聚类主题提炼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3EF430-9503-48E7-B0F4-6D5ADA405997}"/>
              </a:ext>
            </a:extLst>
          </p:cNvPr>
          <p:cNvSpPr/>
          <p:nvPr/>
        </p:nvSpPr>
        <p:spPr>
          <a:xfrm>
            <a:off x="5643928" y="5247813"/>
            <a:ext cx="1623317" cy="457200"/>
          </a:xfrm>
          <a:prstGeom prst="rect">
            <a:avLst/>
          </a:prstGeom>
          <a:solidFill>
            <a:srgbClr val="74B4CE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solidFill>
                  <a:schemeClr val="bg1"/>
                </a:solidFill>
              </a:rPr>
              <a:t>特殊类关键词提取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259E59-C7BC-4E4C-BE14-ECE64FE0584B}"/>
              </a:ext>
            </a:extLst>
          </p:cNvPr>
          <p:cNvSpPr/>
          <p:nvPr/>
        </p:nvSpPr>
        <p:spPr>
          <a:xfrm>
            <a:off x="7311771" y="2697538"/>
            <a:ext cx="1623317" cy="558800"/>
          </a:xfrm>
          <a:prstGeom prst="rect">
            <a:avLst/>
          </a:prstGeom>
          <a:solidFill>
            <a:srgbClr val="07446B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solidFill>
                  <a:schemeClr val="bg1"/>
                </a:solidFill>
              </a:rPr>
              <a:t>生成标签</a:t>
            </a:r>
            <a:r>
              <a:rPr lang="en-US" altLang="zh-CN" sz="1400" dirty="0">
                <a:solidFill>
                  <a:schemeClr val="bg1"/>
                </a:solidFill>
              </a:rPr>
              <a:t>--</a:t>
            </a:r>
            <a:r>
              <a:rPr lang="zh-CN" altLang="en-US" sz="1400" dirty="0">
                <a:solidFill>
                  <a:schemeClr val="bg1"/>
                </a:solidFill>
              </a:rPr>
              <a:t>语料库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CD27D0-2C8F-4C8F-9ACF-AA6AF3453B3C}"/>
              </a:ext>
            </a:extLst>
          </p:cNvPr>
          <p:cNvSpPr/>
          <p:nvPr/>
        </p:nvSpPr>
        <p:spPr>
          <a:xfrm>
            <a:off x="9685097" y="2697538"/>
            <a:ext cx="1623317" cy="558800"/>
          </a:xfrm>
          <a:prstGeom prst="rect">
            <a:avLst/>
          </a:prstGeom>
          <a:solidFill>
            <a:srgbClr val="07446B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solidFill>
                  <a:schemeClr val="bg1"/>
                </a:solidFill>
              </a:rPr>
              <a:t>给原始评论打标签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6107D52-4E4A-43F2-BDA5-6B179FF52962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2250038" y="1882169"/>
            <a:ext cx="585628" cy="1094769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744E07-F279-4202-ABF4-E379F5E22231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2250038" y="2976938"/>
            <a:ext cx="585628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673EE8A-053A-4B41-BAE4-144A0626766F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250037" y="2976938"/>
            <a:ext cx="585629" cy="1216916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F46A1E-62C6-4FC1-9987-48E8EF485795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345967" y="2976938"/>
            <a:ext cx="40411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C78F72-F989-4C84-B150-5E506C3F4AAC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6373398" y="2976938"/>
            <a:ext cx="938373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0C53F4B-B75D-4AC2-9C64-13551D209CD8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8935088" y="2976938"/>
            <a:ext cx="750009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8CDFBFF-3EBD-4539-925F-839403738D55}"/>
              </a:ext>
            </a:extLst>
          </p:cNvPr>
          <p:cNvCxnSpPr>
            <a:stCxn id="7" idx="2"/>
            <a:endCxn id="8" idx="1"/>
          </p:cNvCxnSpPr>
          <p:nvPr/>
        </p:nvCxnSpPr>
        <p:spPr>
          <a:xfrm rot="16200000" flipH="1">
            <a:off x="5330998" y="3487080"/>
            <a:ext cx="543675" cy="82190"/>
          </a:xfrm>
          <a:prstGeom prst="bentConnector2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164099D-1688-4BA0-982B-4CE0D985D941}"/>
              </a:ext>
            </a:extLst>
          </p:cNvPr>
          <p:cNvCxnSpPr>
            <a:stCxn id="7" idx="2"/>
            <a:endCxn id="9" idx="1"/>
          </p:cNvCxnSpPr>
          <p:nvPr/>
        </p:nvCxnSpPr>
        <p:spPr>
          <a:xfrm rot="16200000" flipH="1">
            <a:off x="4911898" y="3906180"/>
            <a:ext cx="1381875" cy="82190"/>
          </a:xfrm>
          <a:prstGeom prst="bentConnector2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AD248FB-797D-4BAA-AB83-677E7207486B}"/>
              </a:ext>
            </a:extLst>
          </p:cNvPr>
          <p:cNvCxnSpPr>
            <a:stCxn id="7" idx="2"/>
            <a:endCxn id="10" idx="1"/>
          </p:cNvCxnSpPr>
          <p:nvPr/>
        </p:nvCxnSpPr>
        <p:spPr>
          <a:xfrm rot="16200000" flipH="1">
            <a:off x="4492797" y="4325281"/>
            <a:ext cx="2220075" cy="82188"/>
          </a:xfrm>
          <a:prstGeom prst="bentConnector2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475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ct 24" hidden="1">
            <a:extLst>
              <a:ext uri="{FF2B5EF4-FFF2-40B4-BE49-F238E27FC236}">
                <a16:creationId xmlns:a16="http://schemas.microsoft.com/office/drawing/2014/main" id="{BA01A474-2CF4-4DE3-8A6A-C76BEC823A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762686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4" imgH="426" progId="TCLayout.ActiveDocument.1">
                  <p:embed/>
                </p:oleObj>
              </mc:Choice>
              <mc:Fallback>
                <p:oleObj name="think-cell Slide" r:id="rId4" imgW="424" imgH="426" progId="TCLayout.ActiveDocument.1">
                  <p:embed/>
                  <p:pic>
                    <p:nvPicPr>
                      <p:cNvPr id="25" name="Object 24" hidden="1">
                        <a:extLst>
                          <a:ext uri="{FF2B5EF4-FFF2-40B4-BE49-F238E27FC236}">
                            <a16:creationId xmlns:a16="http://schemas.microsoft.com/office/drawing/2014/main" id="{BA01A474-2CF4-4DE3-8A6A-C76BEC823A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6FBFE99D-8951-45BF-BBA5-7240ECE1B138}"/>
              </a:ext>
            </a:extLst>
          </p:cNvPr>
          <p:cNvCxnSpPr>
            <a:cxnSpLocks/>
            <a:endCxn id="312" idx="3"/>
          </p:cNvCxnSpPr>
          <p:nvPr/>
        </p:nvCxnSpPr>
        <p:spPr>
          <a:xfrm flipH="1">
            <a:off x="7791450" y="1026536"/>
            <a:ext cx="4257676" cy="2073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olid"/>
            <a:miter lim="400000"/>
            <a:headEnd type="none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1" name="Right Triangle 150">
            <a:extLst>
              <a:ext uri="{FF2B5EF4-FFF2-40B4-BE49-F238E27FC236}">
                <a16:creationId xmlns:a16="http://schemas.microsoft.com/office/drawing/2014/main" id="{6D26042E-ACD8-477F-B230-78CA53978F78}"/>
              </a:ext>
            </a:extLst>
          </p:cNvPr>
          <p:cNvSpPr/>
          <p:nvPr/>
        </p:nvSpPr>
        <p:spPr>
          <a:xfrm flipH="1">
            <a:off x="11595858" y="313150"/>
            <a:ext cx="596138" cy="440004"/>
          </a:xfrm>
          <a:prstGeom prst="rtTriangle">
            <a:avLst/>
          </a:prstGeom>
          <a:solidFill>
            <a:schemeClr val="bg2">
              <a:lumMod val="20000"/>
              <a:lumOff val="80000"/>
            </a:schemeClr>
          </a:solidFill>
          <a:ln w="3175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" tIns="50800" rIns="27432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7B75EC1F-B2A4-4673-91A3-C895B50F715E}"/>
              </a:ext>
            </a:extLst>
          </p:cNvPr>
          <p:cNvSpPr/>
          <p:nvPr/>
        </p:nvSpPr>
        <p:spPr>
          <a:xfrm>
            <a:off x="11595863" y="753153"/>
            <a:ext cx="596137" cy="274320"/>
          </a:xfrm>
          <a:prstGeom prst="rect">
            <a:avLst/>
          </a:prstGeom>
          <a:solidFill>
            <a:srgbClr val="005DA3"/>
          </a:solidFill>
          <a:ln w="3175">
            <a:solidFill>
              <a:schemeClr val="bg1"/>
            </a:solidFill>
          </a:ln>
        </p:spPr>
        <p:txBody>
          <a:bodyPr wrap="square" lIns="27432" rIns="27432" anchor="ctr">
            <a:noAutofit/>
          </a:bodyPr>
          <a:lstStyle/>
          <a:p>
            <a:pPr algn="r">
              <a:lnSpc>
                <a:spcPct val="80000"/>
              </a:lnSpc>
            </a:pPr>
            <a:r>
              <a:rPr lang="en-US" altLang="zh-CN" sz="700" dirty="0">
                <a:solidFill>
                  <a:schemeClr val="bg1"/>
                </a:solidFill>
                <a:latin typeface="Trade Gothic for Nike 365 BdCn" panose="020B0806040303020004" pitchFamily="34" charset="0"/>
              </a:rPr>
              <a:t>PRODUCT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10A3A5A-4272-4A49-8C26-A4CC2CC35469}"/>
              </a:ext>
            </a:extLst>
          </p:cNvPr>
          <p:cNvSpPr/>
          <p:nvPr/>
        </p:nvSpPr>
        <p:spPr>
          <a:xfrm>
            <a:off x="11595863" y="1030978"/>
            <a:ext cx="596137" cy="274320"/>
          </a:xfrm>
          <a:prstGeom prst="rect">
            <a:avLst/>
          </a:prstGeom>
          <a:solidFill>
            <a:srgbClr val="E8E8E8"/>
          </a:solidFill>
          <a:ln w="3175">
            <a:solidFill>
              <a:schemeClr val="bg1"/>
            </a:solidFill>
          </a:ln>
        </p:spPr>
        <p:txBody>
          <a:bodyPr wrap="square" lIns="27432" rIns="27432" anchor="ctr">
            <a:noAutofit/>
          </a:bodyPr>
          <a:lstStyle/>
          <a:p>
            <a:pPr algn="r">
              <a:lnSpc>
                <a:spcPct val="80000"/>
              </a:lnSpc>
            </a:pPr>
            <a:r>
              <a:rPr lang="en-US" altLang="zh-CN" sz="700" dirty="0">
                <a:solidFill>
                  <a:srgbClr val="000000">
                    <a:lumMod val="50000"/>
                    <a:lumOff val="50000"/>
                  </a:srgbClr>
                </a:solidFill>
                <a:latin typeface="Trade Gothic for Nike 365 BdCn" panose="020B0806040303020004" pitchFamily="34" charset="0"/>
              </a:rPr>
              <a:t>PORTFOLIO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E14F012C-29FF-4AE5-81DC-6D2E4360DF7B}"/>
              </a:ext>
            </a:extLst>
          </p:cNvPr>
          <p:cNvSpPr/>
          <p:nvPr/>
        </p:nvSpPr>
        <p:spPr>
          <a:xfrm>
            <a:off x="1487185" y="3109665"/>
            <a:ext cx="10439393" cy="1827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B14B7F-5638-44AB-BB23-2EE5C3B66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734" y="259196"/>
            <a:ext cx="9568109" cy="558800"/>
          </a:xfrm>
        </p:spPr>
        <p:txBody>
          <a:bodyPr vert="horz"/>
          <a:lstStyle/>
          <a:p>
            <a:r>
              <a:rPr lang="en-US" dirty="0"/>
              <a:t>WE ARE WELL RECOGNIZED IN PROVIDING SUPREME FUNCTIONALITY (1/2)</a:t>
            </a:r>
          </a:p>
        </p:txBody>
      </p:sp>
      <p:sp>
        <p:nvSpPr>
          <p:cNvPr id="86" name="Rectangle 128">
            <a:extLst>
              <a:ext uri="{FF2B5EF4-FFF2-40B4-BE49-F238E27FC236}">
                <a16:creationId xmlns:a16="http://schemas.microsoft.com/office/drawing/2014/main" id="{4B332574-5435-485F-A8B2-D3EF92F1CAA8}"/>
              </a:ext>
            </a:extLst>
          </p:cNvPr>
          <p:cNvSpPr/>
          <p:nvPr/>
        </p:nvSpPr>
        <p:spPr>
          <a:xfrm>
            <a:off x="116985" y="2040304"/>
            <a:ext cx="1344168" cy="374904"/>
          </a:xfrm>
          <a:prstGeom prst="rect">
            <a:avLst/>
          </a:prstGeom>
          <a:solidFill>
            <a:srgbClr val="41414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>
                <a:solidFill>
                  <a:schemeClr val="bg1"/>
                </a:solidFill>
              </a:rPr>
              <a:t>KEYWORDS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6" name="Rectangle 130">
            <a:extLst>
              <a:ext uri="{FF2B5EF4-FFF2-40B4-BE49-F238E27FC236}">
                <a16:creationId xmlns:a16="http://schemas.microsoft.com/office/drawing/2014/main" id="{93585F10-B964-46B0-8AC6-A215323F43D5}"/>
              </a:ext>
            </a:extLst>
          </p:cNvPr>
          <p:cNvSpPr/>
          <p:nvPr/>
        </p:nvSpPr>
        <p:spPr>
          <a:xfrm>
            <a:off x="116985" y="2791096"/>
            <a:ext cx="1344168" cy="310896"/>
          </a:xfrm>
          <a:prstGeom prst="rect">
            <a:avLst/>
          </a:prstGeom>
          <a:solidFill>
            <a:srgbClr val="41414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/>
            <a:r>
              <a:rPr lang="en-US" sz="1200" dirty="0">
                <a:solidFill>
                  <a:schemeClr val="bg1"/>
                </a:solidFill>
              </a:rPr>
              <a:t>MONTHLY SALES</a:t>
            </a:r>
            <a:r>
              <a:rPr lang="en-US" sz="1100" baseline="30000" dirty="0">
                <a:solidFill>
                  <a:schemeClr val="bg1"/>
                </a:solidFill>
              </a:rPr>
              <a:t>1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6E2ED5-639D-470B-A23C-1B22E8A00D56}"/>
              </a:ext>
            </a:extLst>
          </p:cNvPr>
          <p:cNvSpPr txBox="1"/>
          <p:nvPr/>
        </p:nvSpPr>
        <p:spPr>
          <a:xfrm>
            <a:off x="232314" y="6499920"/>
            <a:ext cx="6278321" cy="3241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28600" marR="0" indent="-22860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AutoNum type="arabicPeriod"/>
              <a:tabLst/>
            </a:pPr>
            <a:r>
              <a:rPr lang="en-US" sz="900" dirty="0">
                <a:solidFill>
                  <a:srgbClr val="414141"/>
                </a:solidFill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MONTHLY SALES: MONTHLY SALES QTY OF THE MODEL ON </a:t>
            </a:r>
            <a:r>
              <a:rPr lang="en-US" altLang="zh-CN" sz="900" dirty="0">
                <a:solidFill>
                  <a:srgbClr val="414141"/>
                </a:solidFill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TMALL EXCLUDING RETAIL MOMENTS D11 AND 618</a:t>
            </a:r>
            <a:endParaRPr lang="en-US" sz="900" dirty="0">
              <a:solidFill>
                <a:srgbClr val="414141"/>
              </a:solidFill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  <a:p>
            <a:pPr marL="228600" marR="0" indent="-22860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AutoNum type="arabicPeriod"/>
              <a:tabLst/>
            </a:pPr>
            <a:r>
              <a:rPr lang="en-US" altLang="zh-CN" sz="900" dirty="0">
                <a:solidFill>
                  <a:srgbClr val="414141"/>
                </a:solidFill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FUNCTIONALITY: REVIEW BASED ON LATEST VERSION OF EACH MODEL</a:t>
            </a:r>
            <a:endParaRPr lang="en-US" sz="900" dirty="0">
              <a:solidFill>
                <a:srgbClr val="414141"/>
              </a:solidFill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101" name="Rectangle 130">
            <a:extLst>
              <a:ext uri="{FF2B5EF4-FFF2-40B4-BE49-F238E27FC236}">
                <a16:creationId xmlns:a16="http://schemas.microsoft.com/office/drawing/2014/main" id="{AC149F0E-CC01-4FFA-B333-3960B92F9D8A}"/>
              </a:ext>
            </a:extLst>
          </p:cNvPr>
          <p:cNvSpPr/>
          <p:nvPr/>
        </p:nvSpPr>
        <p:spPr>
          <a:xfrm>
            <a:off x="116984" y="4960810"/>
            <a:ext cx="851243" cy="1232884"/>
          </a:xfrm>
          <a:prstGeom prst="rect">
            <a:avLst/>
          </a:prstGeom>
          <a:solidFill>
            <a:srgbClr val="41414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/>
            <a:r>
              <a:rPr lang="en-US" altLang="zh-CN" sz="1200" dirty="0">
                <a:solidFill>
                  <a:schemeClr val="bg1"/>
                </a:solidFill>
              </a:rPr>
              <a:t>VOICE OF CONSUMER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3697D58-725E-400E-BE07-D8E5EBB70097}"/>
              </a:ext>
            </a:extLst>
          </p:cNvPr>
          <p:cNvSpPr txBox="1"/>
          <p:nvPr/>
        </p:nvSpPr>
        <p:spPr>
          <a:xfrm>
            <a:off x="1468797" y="2143564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en-US" altLang="zh-CN" sz="1000" dirty="0" err="1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Alphafly</a:t>
            </a: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Next%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2950F0E-AD9F-4D06-841F-5D2AD7BF5B08}"/>
              </a:ext>
            </a:extLst>
          </p:cNvPr>
          <p:cNvSpPr txBox="1"/>
          <p:nvPr/>
        </p:nvSpPr>
        <p:spPr>
          <a:xfrm>
            <a:off x="1468797" y="4910882"/>
            <a:ext cx="131332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Exist to break the record</a:t>
            </a:r>
          </a:p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Need to run faster to be worthy of the shoe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77AE028-DD68-46BB-9513-B90DCCEC2432}"/>
              </a:ext>
            </a:extLst>
          </p:cNvPr>
          <p:cNvSpPr txBox="1"/>
          <p:nvPr/>
        </p:nvSpPr>
        <p:spPr>
          <a:xfrm>
            <a:off x="1468797" y="2525238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2,299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7DB5691-CCAC-4445-84B6-60D73E750064}"/>
              </a:ext>
            </a:extLst>
          </p:cNvPr>
          <p:cNvSpPr txBox="1"/>
          <p:nvPr/>
        </p:nvSpPr>
        <p:spPr>
          <a:xfrm>
            <a:off x="1468797" y="284736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619</a:t>
            </a:r>
          </a:p>
        </p:txBody>
      </p:sp>
      <p:sp>
        <p:nvSpPr>
          <p:cNvPr id="138" name="Rectangle 130">
            <a:extLst>
              <a:ext uri="{FF2B5EF4-FFF2-40B4-BE49-F238E27FC236}">
                <a16:creationId xmlns:a16="http://schemas.microsoft.com/office/drawing/2014/main" id="{1C47BD7C-B550-4320-AE4D-DB42805D8E8A}"/>
              </a:ext>
            </a:extLst>
          </p:cNvPr>
          <p:cNvSpPr/>
          <p:nvPr/>
        </p:nvSpPr>
        <p:spPr>
          <a:xfrm>
            <a:off x="116985" y="2442684"/>
            <a:ext cx="1344168" cy="320040"/>
          </a:xfrm>
          <a:prstGeom prst="rect">
            <a:avLst/>
          </a:prstGeom>
          <a:solidFill>
            <a:srgbClr val="41414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/>
            <a:r>
              <a:rPr lang="en-US" sz="1200" dirty="0">
                <a:solidFill>
                  <a:schemeClr val="bg1"/>
                </a:solidFill>
              </a:rPr>
              <a:t>MSRP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7CC2E5A-E262-4290-91A8-1534DE2EC1EC}"/>
              </a:ext>
            </a:extLst>
          </p:cNvPr>
          <p:cNvCxnSpPr>
            <a:cxnSpLocks/>
          </p:cNvCxnSpPr>
          <p:nvPr/>
        </p:nvCxnSpPr>
        <p:spPr>
          <a:xfrm>
            <a:off x="1483475" y="2443463"/>
            <a:ext cx="10515600" cy="0"/>
          </a:xfrm>
          <a:prstGeom prst="line">
            <a:avLst/>
          </a:prstGeom>
          <a:noFill/>
          <a:ln w="9525" cap="flat">
            <a:solidFill>
              <a:schemeClr val="bg2">
                <a:lumMod val="20000"/>
                <a:lumOff val="8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5FB9844C-BEBF-4965-86BD-27D4D6D06BA2}"/>
              </a:ext>
            </a:extLst>
          </p:cNvPr>
          <p:cNvCxnSpPr>
            <a:cxnSpLocks/>
          </p:cNvCxnSpPr>
          <p:nvPr/>
        </p:nvCxnSpPr>
        <p:spPr>
          <a:xfrm>
            <a:off x="1483475" y="2775077"/>
            <a:ext cx="10515600" cy="0"/>
          </a:xfrm>
          <a:prstGeom prst="line">
            <a:avLst/>
          </a:prstGeom>
          <a:noFill/>
          <a:ln w="9525" cap="flat">
            <a:solidFill>
              <a:schemeClr val="bg2">
                <a:lumMod val="20000"/>
                <a:lumOff val="8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AA1B22A-7400-4923-A584-B6826D2A9F1D}"/>
              </a:ext>
            </a:extLst>
          </p:cNvPr>
          <p:cNvCxnSpPr>
            <a:cxnSpLocks/>
          </p:cNvCxnSpPr>
          <p:nvPr/>
        </p:nvCxnSpPr>
        <p:spPr>
          <a:xfrm>
            <a:off x="1483475" y="3101700"/>
            <a:ext cx="10515600" cy="0"/>
          </a:xfrm>
          <a:prstGeom prst="line">
            <a:avLst/>
          </a:prstGeom>
          <a:noFill/>
          <a:ln w="9525" cap="flat">
            <a:solidFill>
              <a:schemeClr val="bg2">
                <a:lumMod val="20000"/>
                <a:lumOff val="8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C53ABBFC-CAB4-445B-80DE-95E1864B4ACB}"/>
              </a:ext>
            </a:extLst>
          </p:cNvPr>
          <p:cNvCxnSpPr>
            <a:cxnSpLocks/>
          </p:cNvCxnSpPr>
          <p:nvPr/>
        </p:nvCxnSpPr>
        <p:spPr>
          <a:xfrm>
            <a:off x="1483475" y="3864885"/>
            <a:ext cx="10515600" cy="0"/>
          </a:xfrm>
          <a:prstGeom prst="line">
            <a:avLst/>
          </a:prstGeom>
          <a:noFill/>
          <a:ln w="9525" cap="flat">
            <a:solidFill>
              <a:schemeClr val="bg2">
                <a:lumMod val="20000"/>
                <a:lumOff val="8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09E9EE8E-E966-48E4-A25E-78EAB4E22729}"/>
              </a:ext>
            </a:extLst>
          </p:cNvPr>
          <p:cNvCxnSpPr>
            <a:cxnSpLocks/>
          </p:cNvCxnSpPr>
          <p:nvPr/>
        </p:nvCxnSpPr>
        <p:spPr>
          <a:xfrm>
            <a:off x="1483475" y="4231956"/>
            <a:ext cx="10515600" cy="0"/>
          </a:xfrm>
          <a:prstGeom prst="line">
            <a:avLst/>
          </a:prstGeom>
          <a:noFill/>
          <a:ln w="9525" cap="flat">
            <a:solidFill>
              <a:schemeClr val="bg2">
                <a:lumMod val="20000"/>
                <a:lumOff val="8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31A76A14-5A02-405B-9A58-07C586985004}"/>
              </a:ext>
            </a:extLst>
          </p:cNvPr>
          <p:cNvCxnSpPr>
            <a:cxnSpLocks/>
          </p:cNvCxnSpPr>
          <p:nvPr/>
        </p:nvCxnSpPr>
        <p:spPr>
          <a:xfrm>
            <a:off x="1483475" y="5572306"/>
            <a:ext cx="10515600" cy="0"/>
          </a:xfrm>
          <a:prstGeom prst="line">
            <a:avLst/>
          </a:prstGeom>
          <a:noFill/>
          <a:ln w="9525" cap="flat">
            <a:solidFill>
              <a:schemeClr val="bg2">
                <a:lumMod val="20000"/>
                <a:lumOff val="8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2DA1ABB-1A53-48DE-AE43-07172B6069E7}"/>
              </a:ext>
            </a:extLst>
          </p:cNvPr>
          <p:cNvCxnSpPr>
            <a:cxnSpLocks/>
          </p:cNvCxnSpPr>
          <p:nvPr/>
        </p:nvCxnSpPr>
        <p:spPr>
          <a:xfrm>
            <a:off x="5396138" y="2040304"/>
            <a:ext cx="0" cy="4114800"/>
          </a:xfrm>
          <a:prstGeom prst="line">
            <a:avLst/>
          </a:prstGeom>
          <a:noFill/>
          <a:ln w="9525" cap="flat">
            <a:solidFill>
              <a:srgbClr val="CDCDCD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C522B5C7-EDC1-4EE4-8084-24F8E1E0A1B0}"/>
              </a:ext>
            </a:extLst>
          </p:cNvPr>
          <p:cNvSpPr txBox="1"/>
          <p:nvPr/>
        </p:nvSpPr>
        <p:spPr>
          <a:xfrm>
            <a:off x="1468797" y="5588116"/>
            <a:ext cx="131332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Not suitable for wide feet</a:t>
            </a:r>
          </a:p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The only cons is the price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C17351D-E4F8-4840-9754-ED6BE5A0DA65}"/>
              </a:ext>
            </a:extLst>
          </p:cNvPr>
          <p:cNvCxnSpPr>
            <a:cxnSpLocks/>
          </p:cNvCxnSpPr>
          <p:nvPr/>
        </p:nvCxnSpPr>
        <p:spPr>
          <a:xfrm>
            <a:off x="2790170" y="2052669"/>
            <a:ext cx="0" cy="4114800"/>
          </a:xfrm>
          <a:prstGeom prst="line">
            <a:avLst/>
          </a:prstGeom>
          <a:noFill/>
          <a:ln w="9525" cap="flat">
            <a:solidFill>
              <a:srgbClr val="CDCDCD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747A3C3-09A8-4BB6-BB10-26BE7B40060F}"/>
              </a:ext>
            </a:extLst>
          </p:cNvPr>
          <p:cNvSpPr/>
          <p:nvPr/>
        </p:nvSpPr>
        <p:spPr>
          <a:xfrm>
            <a:off x="958992" y="4953380"/>
            <a:ext cx="500272" cy="620157"/>
          </a:xfrm>
          <a:prstGeom prst="rect">
            <a:avLst/>
          </a:prstGeom>
          <a:solidFill>
            <a:srgbClr val="8C8C8C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chemeClr val="bg1"/>
                </a:solidFill>
              </a:rPr>
              <a:t>PROS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BB92DE25-403A-4B36-B242-B23CE134E197}"/>
              </a:ext>
            </a:extLst>
          </p:cNvPr>
          <p:cNvSpPr/>
          <p:nvPr/>
        </p:nvSpPr>
        <p:spPr>
          <a:xfrm>
            <a:off x="958992" y="5573537"/>
            <a:ext cx="500272" cy="620157"/>
          </a:xfrm>
          <a:prstGeom prst="rect">
            <a:avLst/>
          </a:prstGeom>
          <a:solidFill>
            <a:srgbClr val="8C8C8C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chemeClr val="bg1"/>
                </a:solidFill>
              </a:rPr>
              <a:t>CONS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AA21FAD-48FF-4CA5-B828-F394545F5401}"/>
              </a:ext>
            </a:extLst>
          </p:cNvPr>
          <p:cNvCxnSpPr>
            <a:cxnSpLocks/>
          </p:cNvCxnSpPr>
          <p:nvPr/>
        </p:nvCxnSpPr>
        <p:spPr>
          <a:xfrm>
            <a:off x="1483475" y="6160277"/>
            <a:ext cx="10515600" cy="0"/>
          </a:xfrm>
          <a:prstGeom prst="line">
            <a:avLst/>
          </a:prstGeom>
          <a:noFill/>
          <a:ln w="9525" cap="flat">
            <a:solidFill>
              <a:schemeClr val="bg2">
                <a:lumMod val="20000"/>
                <a:lumOff val="8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BBDCCD7B-6B67-4965-9FBB-567EF00E30F4}"/>
              </a:ext>
            </a:extLst>
          </p:cNvPr>
          <p:cNvCxnSpPr>
            <a:cxnSpLocks/>
          </p:cNvCxnSpPr>
          <p:nvPr/>
        </p:nvCxnSpPr>
        <p:spPr>
          <a:xfrm>
            <a:off x="1483475" y="3486797"/>
            <a:ext cx="10515600" cy="0"/>
          </a:xfrm>
          <a:prstGeom prst="line">
            <a:avLst/>
          </a:prstGeom>
          <a:noFill/>
          <a:ln w="9525" cap="flat">
            <a:solidFill>
              <a:schemeClr val="bg2">
                <a:lumMod val="20000"/>
                <a:lumOff val="8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651DA44-ABFA-4CA4-A7D0-E1D3B3A0DFCC}"/>
              </a:ext>
            </a:extLst>
          </p:cNvPr>
          <p:cNvCxnSpPr>
            <a:cxnSpLocks/>
          </p:cNvCxnSpPr>
          <p:nvPr/>
        </p:nvCxnSpPr>
        <p:spPr>
          <a:xfrm>
            <a:off x="1483475" y="4576938"/>
            <a:ext cx="10515600" cy="0"/>
          </a:xfrm>
          <a:prstGeom prst="line">
            <a:avLst/>
          </a:prstGeom>
          <a:noFill/>
          <a:ln w="9525" cap="flat">
            <a:solidFill>
              <a:schemeClr val="bg2">
                <a:lumMod val="20000"/>
                <a:lumOff val="8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143F5C95-A506-44ED-A767-BE5DBE7C011C}"/>
              </a:ext>
            </a:extLst>
          </p:cNvPr>
          <p:cNvSpPr txBox="1"/>
          <p:nvPr/>
        </p:nvSpPr>
        <p:spPr>
          <a:xfrm>
            <a:off x="1468797" y="3226892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386362DF-F69D-4DCA-9962-AD747F5D7545}"/>
              </a:ext>
            </a:extLst>
          </p:cNvPr>
          <p:cNvSpPr txBox="1"/>
          <p:nvPr/>
        </p:nvSpPr>
        <p:spPr>
          <a:xfrm>
            <a:off x="4579093" y="3555242"/>
            <a:ext cx="1500446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605AB34-5449-4071-A903-6C22D2B85DC7}"/>
              </a:ext>
            </a:extLst>
          </p:cNvPr>
          <p:cNvSpPr txBox="1"/>
          <p:nvPr/>
        </p:nvSpPr>
        <p:spPr>
          <a:xfrm>
            <a:off x="1468797" y="431068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2111EB78-CDBA-41BA-9EB4-3BFDEF2C17EB}"/>
              </a:ext>
            </a:extLst>
          </p:cNvPr>
          <p:cNvSpPr txBox="1"/>
          <p:nvPr/>
        </p:nvSpPr>
        <p:spPr>
          <a:xfrm>
            <a:off x="1468797" y="4666548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178" name="TextBox 193">
            <a:extLst>
              <a:ext uri="{FF2B5EF4-FFF2-40B4-BE49-F238E27FC236}">
                <a16:creationId xmlns:a16="http://schemas.microsoft.com/office/drawing/2014/main" id="{EBC98355-1722-1A4A-9E6D-5D98F4C58B06}"/>
              </a:ext>
            </a:extLst>
          </p:cNvPr>
          <p:cNvSpPr txBox="1"/>
          <p:nvPr/>
        </p:nvSpPr>
        <p:spPr>
          <a:xfrm>
            <a:off x="1468797" y="3937172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5" name="Shape 43">
            <a:extLst>
              <a:ext uri="{FF2B5EF4-FFF2-40B4-BE49-F238E27FC236}">
                <a16:creationId xmlns:a16="http://schemas.microsoft.com/office/drawing/2014/main" id="{74D4A694-310C-4342-B72B-12D6CE3B65FD}"/>
              </a:ext>
            </a:extLst>
          </p:cNvPr>
          <p:cNvSpPr>
            <a:spLocks noChangeAspect="1"/>
          </p:cNvSpPr>
          <p:nvPr/>
        </p:nvSpPr>
        <p:spPr>
          <a:xfrm>
            <a:off x="1985164" y="1153907"/>
            <a:ext cx="367308" cy="125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19735" extrusionOk="0">
                <a:moveTo>
                  <a:pt x="21286" y="0"/>
                </a:moveTo>
                <a:lnTo>
                  <a:pt x="5715" y="17533"/>
                </a:lnTo>
                <a:cubicBezTo>
                  <a:pt x="4041" y="19421"/>
                  <a:pt x="1406" y="21600"/>
                  <a:pt x="300" y="16988"/>
                </a:cubicBezTo>
                <a:cubicBezTo>
                  <a:pt x="-314" y="14436"/>
                  <a:pt x="68" y="10434"/>
                  <a:pt x="965" y="6767"/>
                </a:cubicBezTo>
                <a:cubicBezTo>
                  <a:pt x="1541" y="4421"/>
                  <a:pt x="2277" y="2281"/>
                  <a:pt x="3016" y="133"/>
                </a:cubicBezTo>
                <a:cubicBezTo>
                  <a:pt x="2603" y="1880"/>
                  <a:pt x="1460" y="7753"/>
                  <a:pt x="2977" y="10628"/>
                </a:cubicBezTo>
                <a:cubicBezTo>
                  <a:pt x="3568" y="11744"/>
                  <a:pt x="4608" y="11863"/>
                  <a:pt x="5894" y="10933"/>
                </a:cubicBezTo>
                <a:cubicBezTo>
                  <a:pt x="5894" y="10933"/>
                  <a:pt x="21286" y="0"/>
                  <a:pt x="21286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algn="l" defTabSz="228582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/>
          </a:p>
        </p:txBody>
      </p:sp>
      <p:cxnSp>
        <p:nvCxnSpPr>
          <p:cNvPr id="131" name="Straight Connector 157">
            <a:extLst>
              <a:ext uri="{FF2B5EF4-FFF2-40B4-BE49-F238E27FC236}">
                <a16:creationId xmlns:a16="http://schemas.microsoft.com/office/drawing/2014/main" id="{391ECB0D-DED6-CC47-925E-29BC4FBEB4F5}"/>
              </a:ext>
            </a:extLst>
          </p:cNvPr>
          <p:cNvCxnSpPr>
            <a:cxnSpLocks/>
          </p:cNvCxnSpPr>
          <p:nvPr/>
        </p:nvCxnSpPr>
        <p:spPr>
          <a:xfrm>
            <a:off x="8002106" y="2049005"/>
            <a:ext cx="0" cy="4114800"/>
          </a:xfrm>
          <a:prstGeom prst="line">
            <a:avLst/>
          </a:prstGeom>
          <a:noFill/>
          <a:ln w="9525" cap="flat">
            <a:solidFill>
              <a:srgbClr val="CDCDCD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1" name="TextBox 181">
            <a:extLst>
              <a:ext uri="{FF2B5EF4-FFF2-40B4-BE49-F238E27FC236}">
                <a16:creationId xmlns:a16="http://schemas.microsoft.com/office/drawing/2014/main" id="{4208B4CA-8B21-CE44-890F-677047CEC6CB}"/>
              </a:ext>
            </a:extLst>
          </p:cNvPr>
          <p:cNvSpPr txBox="1"/>
          <p:nvPr/>
        </p:nvSpPr>
        <p:spPr>
          <a:xfrm>
            <a:off x="1468797" y="3548872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122" name="Rectangle 130">
            <a:extLst>
              <a:ext uri="{FF2B5EF4-FFF2-40B4-BE49-F238E27FC236}">
                <a16:creationId xmlns:a16="http://schemas.microsoft.com/office/drawing/2014/main" id="{CE1C49C2-99C9-4485-B48A-0D46AE934E4F}"/>
              </a:ext>
            </a:extLst>
          </p:cNvPr>
          <p:cNvSpPr/>
          <p:nvPr/>
        </p:nvSpPr>
        <p:spPr>
          <a:xfrm>
            <a:off x="112823" y="3124633"/>
            <a:ext cx="605370" cy="1804353"/>
          </a:xfrm>
          <a:prstGeom prst="rect">
            <a:avLst/>
          </a:prstGeom>
          <a:solidFill>
            <a:srgbClr val="41414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/>
            <a:r>
              <a:rPr lang="en-US" altLang="zh-CN" sz="1200" dirty="0">
                <a:solidFill>
                  <a:schemeClr val="bg1"/>
                </a:solidFill>
              </a:rPr>
              <a:t>FUNCTI-ONALITY</a:t>
            </a:r>
            <a:r>
              <a:rPr lang="en-US" altLang="zh-CN" sz="1200" baseline="30000" dirty="0">
                <a:solidFill>
                  <a:schemeClr val="bg1"/>
                </a:solidFill>
              </a:rPr>
              <a:t>2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A97573B-E539-4000-A11B-8C467A3C32CA}"/>
              </a:ext>
            </a:extLst>
          </p:cNvPr>
          <p:cNvSpPr/>
          <p:nvPr/>
        </p:nvSpPr>
        <p:spPr>
          <a:xfrm>
            <a:off x="727071" y="3119062"/>
            <a:ext cx="733674" cy="365760"/>
          </a:xfrm>
          <a:prstGeom prst="rect">
            <a:avLst/>
          </a:prstGeom>
          <a:solidFill>
            <a:srgbClr val="8C8C8C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900" dirty="0">
                <a:solidFill>
                  <a:schemeClr val="bg1"/>
                </a:solidFill>
              </a:rPr>
              <a:t>提速</a:t>
            </a:r>
            <a:endParaRPr lang="en-US" altLang="zh-CN" sz="900" dirty="0">
              <a:solidFill>
                <a:schemeClr val="bg1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</a:rPr>
              <a:t>SPEED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4CDB1F5F-2F6A-4E88-8894-CE109D5CB725}"/>
              </a:ext>
            </a:extLst>
          </p:cNvPr>
          <p:cNvSpPr/>
          <p:nvPr/>
        </p:nvSpPr>
        <p:spPr>
          <a:xfrm>
            <a:off x="727071" y="3477998"/>
            <a:ext cx="733674" cy="365760"/>
          </a:xfrm>
          <a:prstGeom prst="rect">
            <a:avLst/>
          </a:prstGeom>
          <a:solidFill>
            <a:srgbClr val="8C8C8C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900" dirty="0">
                <a:solidFill>
                  <a:schemeClr val="bg1"/>
                </a:solidFill>
              </a:rPr>
              <a:t>舒适</a:t>
            </a:r>
            <a:endParaRPr lang="en-US" altLang="zh-CN" sz="900" dirty="0">
              <a:solidFill>
                <a:schemeClr val="bg1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</a:rPr>
              <a:t>COMFORT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AC3EFDE-6092-48F2-B92E-23F0DA12B80C}"/>
              </a:ext>
            </a:extLst>
          </p:cNvPr>
          <p:cNvSpPr/>
          <p:nvPr/>
        </p:nvSpPr>
        <p:spPr>
          <a:xfrm>
            <a:off x="727071" y="3836934"/>
            <a:ext cx="733674" cy="365760"/>
          </a:xfrm>
          <a:prstGeom prst="rect">
            <a:avLst/>
          </a:prstGeom>
          <a:solidFill>
            <a:srgbClr val="8C8C8C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900" dirty="0">
                <a:solidFill>
                  <a:schemeClr val="bg1"/>
                </a:solidFill>
              </a:rPr>
              <a:t>保护</a:t>
            </a:r>
            <a:endParaRPr lang="en-US" altLang="zh-CN" sz="900" dirty="0">
              <a:solidFill>
                <a:schemeClr val="bg1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</a:rPr>
              <a:t>PROTECT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30CEEA20-3FAB-4333-8DB6-35597628862A}"/>
              </a:ext>
            </a:extLst>
          </p:cNvPr>
          <p:cNvSpPr/>
          <p:nvPr/>
        </p:nvSpPr>
        <p:spPr>
          <a:xfrm>
            <a:off x="727071" y="4195870"/>
            <a:ext cx="733674" cy="365760"/>
          </a:xfrm>
          <a:prstGeom prst="rect">
            <a:avLst/>
          </a:prstGeom>
          <a:solidFill>
            <a:srgbClr val="8C8C8C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900" dirty="0">
                <a:solidFill>
                  <a:schemeClr val="bg1"/>
                </a:solidFill>
              </a:rPr>
              <a:t>耐用性</a:t>
            </a:r>
            <a:endParaRPr lang="en-US" altLang="zh-CN" sz="900" dirty="0">
              <a:solidFill>
                <a:schemeClr val="bg1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</a:rPr>
              <a:t>DURABILITY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585658DC-BC95-46B7-A72A-115CD7FE17C4}"/>
              </a:ext>
            </a:extLst>
          </p:cNvPr>
          <p:cNvSpPr/>
          <p:nvPr/>
        </p:nvSpPr>
        <p:spPr>
          <a:xfrm>
            <a:off x="727071" y="4564043"/>
            <a:ext cx="733674" cy="365760"/>
          </a:xfrm>
          <a:prstGeom prst="rect">
            <a:avLst/>
          </a:prstGeom>
          <a:solidFill>
            <a:srgbClr val="8C8C8C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900" dirty="0">
                <a:solidFill>
                  <a:schemeClr val="bg1"/>
                </a:solidFill>
              </a:rPr>
              <a:t>多功能 </a:t>
            </a:r>
            <a:r>
              <a:rPr lang="en-US" sz="900" dirty="0">
                <a:solidFill>
                  <a:schemeClr val="bg1"/>
                </a:solidFill>
              </a:rPr>
              <a:t>MULTI FUNCTIOAL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8FE5E0F-2101-4F3E-B389-73BB5D20A27D}"/>
              </a:ext>
            </a:extLst>
          </p:cNvPr>
          <p:cNvSpPr/>
          <p:nvPr/>
        </p:nvSpPr>
        <p:spPr>
          <a:xfrm>
            <a:off x="10849332" y="-1415143"/>
            <a:ext cx="2685335" cy="1415143"/>
          </a:xfrm>
          <a:prstGeom prst="rect">
            <a:avLst/>
          </a:prstGeom>
          <a:solidFill>
            <a:srgbClr val="7030A0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chemeClr val="bg1"/>
                </a:solidFill>
              </a:rPr>
              <a:t>@alex, </a:t>
            </a:r>
            <a:r>
              <a:rPr lang="zh-CN" altLang="en-US" sz="1100" dirty="0">
                <a:solidFill>
                  <a:schemeClr val="bg1"/>
                </a:solidFill>
              </a:rPr>
              <a:t>列举几个核心价位带产品，对比</a:t>
            </a:r>
            <a:r>
              <a:rPr lang="en-US" altLang="zh-CN" sz="1100" dirty="0">
                <a:solidFill>
                  <a:schemeClr val="bg1"/>
                </a:solidFill>
              </a:rPr>
              <a:t>FUNCTIONALITY</a:t>
            </a:r>
            <a:r>
              <a:rPr lang="zh-CN" altLang="en-US" sz="1100" dirty="0">
                <a:solidFill>
                  <a:schemeClr val="bg1"/>
                </a:solidFill>
              </a:rPr>
              <a:t>为主</a:t>
            </a:r>
            <a:endParaRPr lang="en-US" altLang="zh-CN" sz="1100" dirty="0">
              <a:solidFill>
                <a:schemeClr val="bg1"/>
              </a:solidFill>
            </a:endParaRP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100" dirty="0">
              <a:solidFill>
                <a:schemeClr val="bg1"/>
              </a:solidFill>
            </a:endParaRP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schemeClr val="bg1"/>
                </a:solidFill>
              </a:rPr>
              <a:t>可以竞速 </a:t>
            </a:r>
            <a:r>
              <a:rPr lang="en-US" altLang="zh-CN" sz="1100" dirty="0">
                <a:solidFill>
                  <a:schemeClr val="bg1"/>
                </a:solidFill>
              </a:rPr>
              <a:t>zoom fly </a:t>
            </a:r>
            <a:r>
              <a:rPr lang="zh-CN" altLang="en-US" sz="1100" dirty="0">
                <a:solidFill>
                  <a:schemeClr val="bg1"/>
                </a:solidFill>
              </a:rPr>
              <a:t>和</a:t>
            </a:r>
            <a:r>
              <a:rPr lang="en-US" altLang="zh-CN" sz="1100" dirty="0">
                <a:solidFill>
                  <a:schemeClr val="bg1"/>
                </a:solidFill>
              </a:rPr>
              <a:t>tempo</a:t>
            </a:r>
            <a:r>
              <a:rPr lang="zh-CN" altLang="en-US" sz="1100" dirty="0">
                <a:solidFill>
                  <a:schemeClr val="bg1"/>
                </a:solidFill>
              </a:rPr>
              <a:t>没有区分度可以在那一页提到，越野，训练，各一张</a:t>
            </a:r>
            <a:endParaRPr lang="en-US" altLang="zh-CN" sz="1100" dirty="0">
              <a:solidFill>
                <a:schemeClr val="bg1"/>
              </a:solidFill>
            </a:endParaRP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chemeClr val="bg1"/>
                </a:solidFill>
              </a:rPr>
              <a:t>&gt;&gt;</a:t>
            </a:r>
            <a:r>
              <a:rPr lang="zh-CN" altLang="en-US" sz="1100" dirty="0">
                <a:solidFill>
                  <a:schemeClr val="bg1"/>
                </a:solidFill>
              </a:rPr>
              <a:t>产品力上没有问题</a:t>
            </a:r>
            <a:endParaRPr lang="en-US" altLang="zh-CN" sz="1100" dirty="0">
              <a:solidFill>
                <a:schemeClr val="bg1"/>
              </a:solidFill>
            </a:endParaRP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ECA6640-AD67-4407-8003-B56EC7DE9598}"/>
              </a:ext>
            </a:extLst>
          </p:cNvPr>
          <p:cNvGrpSpPr/>
          <p:nvPr/>
        </p:nvGrpSpPr>
        <p:grpSpPr>
          <a:xfrm>
            <a:off x="11386282" y="-44344"/>
            <a:ext cx="805718" cy="791136"/>
            <a:chOff x="11386282" y="-44344"/>
            <a:chExt cx="805718" cy="791136"/>
          </a:xfrm>
        </p:grpSpPr>
        <p:sp>
          <p:nvSpPr>
            <p:cNvPr id="145" name="Right Triangle 144">
              <a:extLst>
                <a:ext uri="{FF2B5EF4-FFF2-40B4-BE49-F238E27FC236}">
                  <a16:creationId xmlns:a16="http://schemas.microsoft.com/office/drawing/2014/main" id="{FD5D168B-D7E4-446D-A7AE-20B2FCF832E2}"/>
                </a:ext>
              </a:extLst>
            </p:cNvPr>
            <p:cNvSpPr/>
            <p:nvPr/>
          </p:nvSpPr>
          <p:spPr>
            <a:xfrm flipH="1" flipV="1">
              <a:off x="11386282" y="0"/>
              <a:ext cx="805718" cy="746792"/>
            </a:xfrm>
            <a:prstGeom prst="rtTriangle">
              <a:avLst/>
            </a:prstGeom>
            <a:solidFill>
              <a:srgbClr val="005DA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for Nike 365 BdCn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7FA1CA1-A99E-48A5-94D0-7FCC493CAE54}"/>
                </a:ext>
              </a:extLst>
            </p:cNvPr>
            <p:cNvSpPr/>
            <p:nvPr/>
          </p:nvSpPr>
          <p:spPr>
            <a:xfrm>
              <a:off x="11791403" y="-44344"/>
              <a:ext cx="400597" cy="564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A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891176BE-2F5E-4613-A335-97A0F276A595}"/>
              </a:ext>
            </a:extLst>
          </p:cNvPr>
          <p:cNvCxnSpPr>
            <a:cxnSpLocks/>
          </p:cNvCxnSpPr>
          <p:nvPr/>
        </p:nvCxnSpPr>
        <p:spPr>
          <a:xfrm>
            <a:off x="9305090" y="2049572"/>
            <a:ext cx="0" cy="4114800"/>
          </a:xfrm>
          <a:prstGeom prst="line">
            <a:avLst/>
          </a:prstGeom>
          <a:noFill/>
          <a:ln w="9525" cap="flat">
            <a:solidFill>
              <a:srgbClr val="CDCDCD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8" name="Straight Connector 157">
            <a:extLst>
              <a:ext uri="{FF2B5EF4-FFF2-40B4-BE49-F238E27FC236}">
                <a16:creationId xmlns:a16="http://schemas.microsoft.com/office/drawing/2014/main" id="{6D44CD8F-C8C5-4711-9AB4-3A4EDC65ED56}"/>
              </a:ext>
            </a:extLst>
          </p:cNvPr>
          <p:cNvCxnSpPr>
            <a:cxnSpLocks/>
          </p:cNvCxnSpPr>
          <p:nvPr/>
        </p:nvCxnSpPr>
        <p:spPr>
          <a:xfrm>
            <a:off x="10608074" y="2045908"/>
            <a:ext cx="0" cy="4114800"/>
          </a:xfrm>
          <a:prstGeom prst="line">
            <a:avLst/>
          </a:prstGeom>
          <a:noFill/>
          <a:ln w="9525" cap="flat">
            <a:solidFill>
              <a:srgbClr val="CDCDCD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4DE062F1-598E-4153-B3FB-5CF401635EBC}"/>
              </a:ext>
            </a:extLst>
          </p:cNvPr>
          <p:cNvCxnSpPr>
            <a:cxnSpLocks/>
          </p:cNvCxnSpPr>
          <p:nvPr/>
        </p:nvCxnSpPr>
        <p:spPr>
          <a:xfrm>
            <a:off x="11911061" y="2057400"/>
            <a:ext cx="0" cy="4130197"/>
          </a:xfrm>
          <a:prstGeom prst="line">
            <a:avLst/>
          </a:prstGeom>
          <a:noFill/>
          <a:ln w="9525" cap="flat">
            <a:solidFill>
              <a:srgbClr val="CDCDCD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CB2DC9E9-B19A-496B-A3B4-5B2B64721280}"/>
              </a:ext>
            </a:extLst>
          </p:cNvPr>
          <p:cNvCxnSpPr>
            <a:cxnSpLocks/>
          </p:cNvCxnSpPr>
          <p:nvPr/>
        </p:nvCxnSpPr>
        <p:spPr>
          <a:xfrm>
            <a:off x="4093154" y="2040304"/>
            <a:ext cx="0" cy="4114800"/>
          </a:xfrm>
          <a:prstGeom prst="line">
            <a:avLst/>
          </a:prstGeom>
          <a:noFill/>
          <a:ln w="9525" cap="flat">
            <a:solidFill>
              <a:srgbClr val="CDCDCD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173A32CB-A6C7-4140-A4B5-26B7965130AD}"/>
              </a:ext>
            </a:extLst>
          </p:cNvPr>
          <p:cNvSpPr txBox="1"/>
          <p:nvPr/>
        </p:nvSpPr>
        <p:spPr>
          <a:xfrm>
            <a:off x="2779828" y="2143564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en-US" altLang="zh-CN" sz="1000" dirty="0" err="1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Vaporfly</a:t>
            </a: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Next%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6553F498-0F1B-46EF-965C-8DD2EAE9DE6D}"/>
              </a:ext>
            </a:extLst>
          </p:cNvPr>
          <p:cNvSpPr txBox="1"/>
          <p:nvPr/>
        </p:nvSpPr>
        <p:spPr>
          <a:xfrm>
            <a:off x="2779828" y="4910882"/>
            <a:ext cx="131332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Suring propulsive force</a:t>
            </a:r>
          </a:p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Suitable for more runners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EAA78723-89C0-4605-A1F9-1303C7446AAD}"/>
              </a:ext>
            </a:extLst>
          </p:cNvPr>
          <p:cNvSpPr txBox="1"/>
          <p:nvPr/>
        </p:nvSpPr>
        <p:spPr>
          <a:xfrm>
            <a:off x="2779828" y="2525238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1,599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993F07D1-28B0-4F72-B7F5-44F884BC226F}"/>
              </a:ext>
            </a:extLst>
          </p:cNvPr>
          <p:cNvSpPr txBox="1"/>
          <p:nvPr/>
        </p:nvSpPr>
        <p:spPr>
          <a:xfrm>
            <a:off x="2779828" y="284736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665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63EA5B45-1D87-4FE6-A903-B39E6D58167E}"/>
              </a:ext>
            </a:extLst>
          </p:cNvPr>
          <p:cNvSpPr txBox="1"/>
          <p:nvPr/>
        </p:nvSpPr>
        <p:spPr>
          <a:xfrm>
            <a:off x="2779828" y="5711225"/>
            <a:ext cx="131332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indent="-171450" defTabSz="825500" hangingPunct="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Lack of lockdown on heels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A3B33ADA-7F1C-41D7-80ED-BD26351CDA80}"/>
              </a:ext>
            </a:extLst>
          </p:cNvPr>
          <p:cNvSpPr txBox="1"/>
          <p:nvPr/>
        </p:nvSpPr>
        <p:spPr>
          <a:xfrm>
            <a:off x="2779828" y="3226892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BCA4C88-6810-4319-89AC-70F5B40CFBAD}"/>
              </a:ext>
            </a:extLst>
          </p:cNvPr>
          <p:cNvSpPr txBox="1"/>
          <p:nvPr/>
        </p:nvSpPr>
        <p:spPr>
          <a:xfrm>
            <a:off x="2779828" y="431068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CE004136-5D2D-49A0-95F9-02DECB3D355A}"/>
              </a:ext>
            </a:extLst>
          </p:cNvPr>
          <p:cNvSpPr txBox="1"/>
          <p:nvPr/>
        </p:nvSpPr>
        <p:spPr>
          <a:xfrm>
            <a:off x="2779828" y="4666548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37" name="TextBox 193">
            <a:extLst>
              <a:ext uri="{FF2B5EF4-FFF2-40B4-BE49-F238E27FC236}">
                <a16:creationId xmlns:a16="http://schemas.microsoft.com/office/drawing/2014/main" id="{91DF7428-7C92-4C96-B7DA-DDDBF56B89DF}"/>
              </a:ext>
            </a:extLst>
          </p:cNvPr>
          <p:cNvSpPr txBox="1"/>
          <p:nvPr/>
        </p:nvSpPr>
        <p:spPr>
          <a:xfrm>
            <a:off x="2779828" y="3937172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38" name="TextBox 181">
            <a:extLst>
              <a:ext uri="{FF2B5EF4-FFF2-40B4-BE49-F238E27FC236}">
                <a16:creationId xmlns:a16="http://schemas.microsoft.com/office/drawing/2014/main" id="{2694F104-1738-4CFD-9B20-5ADDCE4A3B55}"/>
              </a:ext>
            </a:extLst>
          </p:cNvPr>
          <p:cNvSpPr txBox="1"/>
          <p:nvPr/>
        </p:nvSpPr>
        <p:spPr>
          <a:xfrm>
            <a:off x="2779828" y="3548872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9124CD14-1255-4CE7-8249-C48475A6F67C}"/>
              </a:ext>
            </a:extLst>
          </p:cNvPr>
          <p:cNvSpPr txBox="1"/>
          <p:nvPr/>
        </p:nvSpPr>
        <p:spPr>
          <a:xfrm>
            <a:off x="4074023" y="2161617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en-US" altLang="zh-CN" sz="1000" dirty="0" err="1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Metaspeed</a:t>
            </a: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Sky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516FE68-0AF8-4DC5-A18B-B557E391F1EF}"/>
              </a:ext>
            </a:extLst>
          </p:cNvPr>
          <p:cNvSpPr txBox="1"/>
          <p:nvPr/>
        </p:nvSpPr>
        <p:spPr>
          <a:xfrm>
            <a:off x="4074023" y="5159767"/>
            <a:ext cx="1313324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Extreme </a:t>
            </a:r>
            <a:r>
              <a:rPr lang="en-US" sz="1000" dirty="0" err="1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springback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6BC9D6C-EBC4-4E3A-97B1-2CD0E5D81634}"/>
              </a:ext>
            </a:extLst>
          </p:cNvPr>
          <p:cNvSpPr txBox="1"/>
          <p:nvPr/>
        </p:nvSpPr>
        <p:spPr>
          <a:xfrm>
            <a:off x="4074023" y="2543291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1,690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A7441E34-9563-4ECA-9977-4D452594D301}"/>
              </a:ext>
            </a:extLst>
          </p:cNvPr>
          <p:cNvSpPr txBox="1"/>
          <p:nvPr/>
        </p:nvSpPr>
        <p:spPr>
          <a:xfrm>
            <a:off x="4074023" y="2865416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 80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38F3DC65-773B-47C6-82BB-1B7E25017898}"/>
              </a:ext>
            </a:extLst>
          </p:cNvPr>
          <p:cNvSpPr txBox="1"/>
          <p:nvPr/>
        </p:nvSpPr>
        <p:spPr>
          <a:xfrm>
            <a:off x="4074023" y="5606169"/>
            <a:ext cx="131332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Bad stability makes it too difficult to control</a:t>
            </a:r>
          </a:p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Outsole not wear-resistant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10855BD-519C-42E4-9F64-7173070E537C}"/>
              </a:ext>
            </a:extLst>
          </p:cNvPr>
          <p:cNvSpPr txBox="1"/>
          <p:nvPr/>
        </p:nvSpPr>
        <p:spPr>
          <a:xfrm>
            <a:off x="4074023" y="3244945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764881C1-FB37-4751-940F-55B9E268B76B}"/>
              </a:ext>
            </a:extLst>
          </p:cNvPr>
          <p:cNvSpPr txBox="1"/>
          <p:nvPr/>
        </p:nvSpPr>
        <p:spPr>
          <a:xfrm>
            <a:off x="4074023" y="4328736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73AD6DE9-CE0B-4421-825F-1D39901A19D1}"/>
              </a:ext>
            </a:extLst>
          </p:cNvPr>
          <p:cNvSpPr txBox="1"/>
          <p:nvPr/>
        </p:nvSpPr>
        <p:spPr>
          <a:xfrm>
            <a:off x="4074023" y="4684601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47" name="TextBox 193">
            <a:extLst>
              <a:ext uri="{FF2B5EF4-FFF2-40B4-BE49-F238E27FC236}">
                <a16:creationId xmlns:a16="http://schemas.microsoft.com/office/drawing/2014/main" id="{F32D54A2-A83D-499F-9ECE-DC6DA33B9537}"/>
              </a:ext>
            </a:extLst>
          </p:cNvPr>
          <p:cNvSpPr txBox="1"/>
          <p:nvPr/>
        </p:nvSpPr>
        <p:spPr>
          <a:xfrm>
            <a:off x="4074023" y="3955225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48" name="TextBox 181">
            <a:extLst>
              <a:ext uri="{FF2B5EF4-FFF2-40B4-BE49-F238E27FC236}">
                <a16:creationId xmlns:a16="http://schemas.microsoft.com/office/drawing/2014/main" id="{615B7344-DFF9-4CD3-A014-CE07D73146F1}"/>
              </a:ext>
            </a:extLst>
          </p:cNvPr>
          <p:cNvSpPr txBox="1"/>
          <p:nvPr/>
        </p:nvSpPr>
        <p:spPr>
          <a:xfrm>
            <a:off x="4074023" y="3566925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5C10844-6DBD-4389-985E-987DD5D1051F}"/>
              </a:ext>
            </a:extLst>
          </p:cNvPr>
          <p:cNvSpPr txBox="1"/>
          <p:nvPr/>
        </p:nvSpPr>
        <p:spPr>
          <a:xfrm>
            <a:off x="5385793" y="2163767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飞电 </a:t>
            </a: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2.0 Elite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D48EA535-D62D-4684-B634-196639653743}"/>
              </a:ext>
            </a:extLst>
          </p:cNvPr>
          <p:cNvSpPr txBox="1"/>
          <p:nvPr/>
        </p:nvSpPr>
        <p:spPr>
          <a:xfrm>
            <a:off x="5385793" y="5084973"/>
            <a:ext cx="131332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Strong springiness</a:t>
            </a:r>
          </a:p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First class outsole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67915E07-0F30-48FE-AA1C-DAF1F6291910}"/>
              </a:ext>
            </a:extLst>
          </p:cNvPr>
          <p:cNvSpPr txBox="1"/>
          <p:nvPr/>
        </p:nvSpPr>
        <p:spPr>
          <a:xfrm>
            <a:off x="5385793" y="2545441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2,099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D511349-1FEC-4764-9CF0-15199386112B}"/>
              </a:ext>
            </a:extLst>
          </p:cNvPr>
          <p:cNvSpPr txBox="1"/>
          <p:nvPr/>
        </p:nvSpPr>
        <p:spPr>
          <a:xfrm>
            <a:off x="5385793" y="2867566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 54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AF47C346-EEE1-4E65-B3E6-BE361B666105}"/>
              </a:ext>
            </a:extLst>
          </p:cNvPr>
          <p:cNvSpPr txBox="1"/>
          <p:nvPr/>
        </p:nvSpPr>
        <p:spPr>
          <a:xfrm>
            <a:off x="5385793" y="5669874"/>
            <a:ext cx="131332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Lack of stability on heels</a:t>
            </a:r>
          </a:p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Totally overprice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7E19A191-0D0F-4FEB-9771-D19596A2811C}"/>
              </a:ext>
            </a:extLst>
          </p:cNvPr>
          <p:cNvSpPr txBox="1"/>
          <p:nvPr/>
        </p:nvSpPr>
        <p:spPr>
          <a:xfrm>
            <a:off x="5385793" y="3247095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E47B4AF0-2C33-4122-8DFA-DBCE499357FD}"/>
              </a:ext>
            </a:extLst>
          </p:cNvPr>
          <p:cNvSpPr txBox="1"/>
          <p:nvPr/>
        </p:nvSpPr>
        <p:spPr>
          <a:xfrm>
            <a:off x="5385793" y="4330886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5A7B0A9C-B98F-4A0B-9115-60A2B1514E2C}"/>
              </a:ext>
            </a:extLst>
          </p:cNvPr>
          <p:cNvSpPr txBox="1"/>
          <p:nvPr/>
        </p:nvSpPr>
        <p:spPr>
          <a:xfrm>
            <a:off x="5385793" y="4686751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57" name="TextBox 193">
            <a:extLst>
              <a:ext uri="{FF2B5EF4-FFF2-40B4-BE49-F238E27FC236}">
                <a16:creationId xmlns:a16="http://schemas.microsoft.com/office/drawing/2014/main" id="{1C5D104F-1028-48A8-AC6C-60D8F82647C3}"/>
              </a:ext>
            </a:extLst>
          </p:cNvPr>
          <p:cNvSpPr txBox="1"/>
          <p:nvPr/>
        </p:nvSpPr>
        <p:spPr>
          <a:xfrm>
            <a:off x="5385793" y="3957375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58" name="TextBox 181">
            <a:extLst>
              <a:ext uri="{FF2B5EF4-FFF2-40B4-BE49-F238E27FC236}">
                <a16:creationId xmlns:a16="http://schemas.microsoft.com/office/drawing/2014/main" id="{EB19BAEB-9FFF-46AB-96D1-CDC03FA9E5CA}"/>
              </a:ext>
            </a:extLst>
          </p:cNvPr>
          <p:cNvSpPr txBox="1"/>
          <p:nvPr/>
        </p:nvSpPr>
        <p:spPr>
          <a:xfrm>
            <a:off x="5385793" y="3569075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239CCB9-8F90-4BB0-8EAF-76C5DA69BDFF}"/>
              </a:ext>
            </a:extLst>
          </p:cNvPr>
          <p:cNvSpPr txBox="1"/>
          <p:nvPr/>
        </p:nvSpPr>
        <p:spPr>
          <a:xfrm>
            <a:off x="9310056" y="2143564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Tempo Next%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DE465434-EB1F-4CA4-8F6A-796B38BC134C}"/>
              </a:ext>
            </a:extLst>
          </p:cNvPr>
          <p:cNvSpPr txBox="1"/>
          <p:nvPr/>
        </p:nvSpPr>
        <p:spPr>
          <a:xfrm>
            <a:off x="9310056" y="2525238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1,399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6BD3AFE2-2916-43FF-A9FB-25F91FD6BC96}"/>
              </a:ext>
            </a:extLst>
          </p:cNvPr>
          <p:cNvSpPr txBox="1"/>
          <p:nvPr/>
        </p:nvSpPr>
        <p:spPr>
          <a:xfrm>
            <a:off x="9310056" y="284736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 914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579C0BBF-0EFA-469E-9BE7-CE87A77A56A2}"/>
              </a:ext>
            </a:extLst>
          </p:cNvPr>
          <p:cNvSpPr txBox="1"/>
          <p:nvPr/>
        </p:nvSpPr>
        <p:spPr>
          <a:xfrm>
            <a:off x="6668470" y="5664001"/>
            <a:ext cx="119075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Uncomfortable upper</a:t>
            </a:r>
          </a:p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Lack of support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FD254A4F-6880-4F2C-A899-C9ABB4A13230}"/>
              </a:ext>
            </a:extLst>
          </p:cNvPr>
          <p:cNvSpPr txBox="1"/>
          <p:nvPr/>
        </p:nvSpPr>
        <p:spPr>
          <a:xfrm>
            <a:off x="9310056" y="3226892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F5D87B53-241E-463A-A1C0-D840ACF5FF5F}"/>
              </a:ext>
            </a:extLst>
          </p:cNvPr>
          <p:cNvSpPr txBox="1"/>
          <p:nvPr/>
        </p:nvSpPr>
        <p:spPr>
          <a:xfrm>
            <a:off x="9310056" y="431068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7DE9B639-013F-4ED7-B9B4-4BAD73092D74}"/>
              </a:ext>
            </a:extLst>
          </p:cNvPr>
          <p:cNvSpPr txBox="1"/>
          <p:nvPr/>
        </p:nvSpPr>
        <p:spPr>
          <a:xfrm>
            <a:off x="9310056" y="4666548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67" name="TextBox 193">
            <a:extLst>
              <a:ext uri="{FF2B5EF4-FFF2-40B4-BE49-F238E27FC236}">
                <a16:creationId xmlns:a16="http://schemas.microsoft.com/office/drawing/2014/main" id="{694C3A2A-9D33-41E5-A79C-70F99A383B7D}"/>
              </a:ext>
            </a:extLst>
          </p:cNvPr>
          <p:cNvSpPr txBox="1"/>
          <p:nvPr/>
        </p:nvSpPr>
        <p:spPr>
          <a:xfrm>
            <a:off x="9310056" y="3937172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68" name="TextBox 181">
            <a:extLst>
              <a:ext uri="{FF2B5EF4-FFF2-40B4-BE49-F238E27FC236}">
                <a16:creationId xmlns:a16="http://schemas.microsoft.com/office/drawing/2014/main" id="{C55B3907-D8FD-4D78-B181-59E683BA0D89}"/>
              </a:ext>
            </a:extLst>
          </p:cNvPr>
          <p:cNvSpPr txBox="1"/>
          <p:nvPr/>
        </p:nvSpPr>
        <p:spPr>
          <a:xfrm>
            <a:off x="9310056" y="3548872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DD5ECD17-862A-4A33-A412-43FE81E4CE9D}"/>
              </a:ext>
            </a:extLst>
          </p:cNvPr>
          <p:cNvSpPr txBox="1"/>
          <p:nvPr/>
        </p:nvSpPr>
        <p:spPr>
          <a:xfrm>
            <a:off x="7983540" y="2154186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Zoom Fly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B30B2430-E832-4F84-8168-CE47C14B6D82}"/>
              </a:ext>
            </a:extLst>
          </p:cNvPr>
          <p:cNvSpPr txBox="1"/>
          <p:nvPr/>
        </p:nvSpPr>
        <p:spPr>
          <a:xfrm>
            <a:off x="7983540" y="4921504"/>
            <a:ext cx="131332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First class lockdown on upper</a:t>
            </a:r>
          </a:p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Great cushioning and springiness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32701EA-205C-4A71-B935-9E30FB6C6B89}"/>
              </a:ext>
            </a:extLst>
          </p:cNvPr>
          <p:cNvSpPr txBox="1"/>
          <p:nvPr/>
        </p:nvSpPr>
        <p:spPr>
          <a:xfrm>
            <a:off x="7983540" y="2535860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1,169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AF56C009-973F-46D5-884A-10827CCCCEB5}"/>
              </a:ext>
            </a:extLst>
          </p:cNvPr>
          <p:cNvSpPr txBox="1"/>
          <p:nvPr/>
        </p:nvSpPr>
        <p:spPr>
          <a:xfrm>
            <a:off x="7983540" y="2857985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2,157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F052F7E2-01E3-4342-A4E0-35CA6098456B}"/>
              </a:ext>
            </a:extLst>
          </p:cNvPr>
          <p:cNvSpPr txBox="1"/>
          <p:nvPr/>
        </p:nvSpPr>
        <p:spPr>
          <a:xfrm>
            <a:off x="7983540" y="5660293"/>
            <a:ext cx="131332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Not light in weight</a:t>
            </a:r>
          </a:p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Stability less than satisfactory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EF177A62-E22E-4300-B5A6-62CA36D2895F}"/>
              </a:ext>
            </a:extLst>
          </p:cNvPr>
          <p:cNvSpPr txBox="1"/>
          <p:nvPr/>
        </p:nvSpPr>
        <p:spPr>
          <a:xfrm>
            <a:off x="7983540" y="3237514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67B78386-EF9F-4EC0-B850-7CA10D544F9E}"/>
              </a:ext>
            </a:extLst>
          </p:cNvPr>
          <p:cNvSpPr txBox="1"/>
          <p:nvPr/>
        </p:nvSpPr>
        <p:spPr>
          <a:xfrm>
            <a:off x="7983540" y="4321305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74E0C829-A72A-410F-8B11-D507B93861BB}"/>
              </a:ext>
            </a:extLst>
          </p:cNvPr>
          <p:cNvSpPr txBox="1"/>
          <p:nvPr/>
        </p:nvSpPr>
        <p:spPr>
          <a:xfrm>
            <a:off x="7983540" y="4677170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77" name="TextBox 193">
            <a:extLst>
              <a:ext uri="{FF2B5EF4-FFF2-40B4-BE49-F238E27FC236}">
                <a16:creationId xmlns:a16="http://schemas.microsoft.com/office/drawing/2014/main" id="{FDEF655E-934E-4B9D-86A5-1F09AE6506BF}"/>
              </a:ext>
            </a:extLst>
          </p:cNvPr>
          <p:cNvSpPr txBox="1"/>
          <p:nvPr/>
        </p:nvSpPr>
        <p:spPr>
          <a:xfrm>
            <a:off x="7983540" y="3947794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78" name="TextBox 181">
            <a:extLst>
              <a:ext uri="{FF2B5EF4-FFF2-40B4-BE49-F238E27FC236}">
                <a16:creationId xmlns:a16="http://schemas.microsoft.com/office/drawing/2014/main" id="{43994551-659E-4B96-A709-B3DFA831CB3E}"/>
              </a:ext>
            </a:extLst>
          </p:cNvPr>
          <p:cNvSpPr txBox="1"/>
          <p:nvPr/>
        </p:nvSpPr>
        <p:spPr>
          <a:xfrm>
            <a:off x="7983540" y="3559494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65ED8236-9818-43FE-A809-8C5C7B282646}"/>
              </a:ext>
            </a:extLst>
          </p:cNvPr>
          <p:cNvSpPr txBox="1"/>
          <p:nvPr/>
        </p:nvSpPr>
        <p:spPr>
          <a:xfrm>
            <a:off x="10604287" y="2143564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Carbon X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3CE7ED9A-AB6A-4A03-8946-07D8DE59E115}"/>
              </a:ext>
            </a:extLst>
          </p:cNvPr>
          <p:cNvSpPr txBox="1"/>
          <p:nvPr/>
        </p:nvSpPr>
        <p:spPr>
          <a:xfrm>
            <a:off x="9308887" y="5064770"/>
            <a:ext cx="131332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Excellent cushioning</a:t>
            </a:r>
          </a:p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Great looks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42164872-EECD-4455-B4CE-00C8FED46F64}"/>
              </a:ext>
            </a:extLst>
          </p:cNvPr>
          <p:cNvSpPr txBox="1"/>
          <p:nvPr/>
        </p:nvSpPr>
        <p:spPr>
          <a:xfrm>
            <a:off x="10604287" y="2525238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1,699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341BE666-D774-4EEB-898E-D5FCD83A3F71}"/>
              </a:ext>
            </a:extLst>
          </p:cNvPr>
          <p:cNvSpPr txBox="1"/>
          <p:nvPr/>
        </p:nvSpPr>
        <p:spPr>
          <a:xfrm>
            <a:off x="10604287" y="284736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83 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5FDD5D79-D89A-4288-B90A-77665F321825}"/>
              </a:ext>
            </a:extLst>
          </p:cNvPr>
          <p:cNvSpPr txBox="1"/>
          <p:nvPr/>
        </p:nvSpPr>
        <p:spPr>
          <a:xfrm>
            <a:off x="9307690" y="5619607"/>
            <a:ext cx="131332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700" dirty="0">
                <a:solidFill>
                  <a:srgbClr val="00B0F0"/>
                </a:solidFill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Designed for elite runners’ training</a:t>
            </a:r>
            <a:r>
              <a:rPr lang="en-US" altLang="zh-CN" sz="7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but does not feel like </a:t>
            </a:r>
            <a:r>
              <a:rPr lang="en-US" altLang="zh-CN" sz="700" dirty="0" err="1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Alphafly</a:t>
            </a:r>
            <a:r>
              <a:rPr lang="en-US" altLang="zh-CN" sz="7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or </a:t>
            </a:r>
            <a:r>
              <a:rPr lang="en-US" altLang="zh-CN" sz="700" dirty="0" err="1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Vaporfly</a:t>
            </a:r>
            <a:r>
              <a:rPr lang="en-US" altLang="zh-CN" sz="7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.</a:t>
            </a:r>
          </a:p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7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Not as light as Peg turbo. </a:t>
            </a:r>
            <a:r>
              <a:rPr lang="en-US" altLang="zh-CN" sz="700" dirty="0">
                <a:solidFill>
                  <a:srgbClr val="00B0F0"/>
                </a:solidFill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Zoom fly with better price value</a:t>
            </a:r>
            <a:endParaRPr lang="en-US" sz="700" dirty="0">
              <a:solidFill>
                <a:srgbClr val="00B0F0"/>
              </a:solidFill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82AD3A9E-831F-4AB9-90A5-AC135BCEF45C}"/>
              </a:ext>
            </a:extLst>
          </p:cNvPr>
          <p:cNvSpPr txBox="1"/>
          <p:nvPr/>
        </p:nvSpPr>
        <p:spPr>
          <a:xfrm>
            <a:off x="10604287" y="3226892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E98C2127-0B53-47EC-A840-6037506CA122}"/>
              </a:ext>
            </a:extLst>
          </p:cNvPr>
          <p:cNvSpPr txBox="1"/>
          <p:nvPr/>
        </p:nvSpPr>
        <p:spPr>
          <a:xfrm>
            <a:off x="10604287" y="431068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4B7EF151-EB28-4355-9A34-CD5995280688}"/>
              </a:ext>
            </a:extLst>
          </p:cNvPr>
          <p:cNvSpPr txBox="1"/>
          <p:nvPr/>
        </p:nvSpPr>
        <p:spPr>
          <a:xfrm>
            <a:off x="10604287" y="4666548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87" name="TextBox 193">
            <a:extLst>
              <a:ext uri="{FF2B5EF4-FFF2-40B4-BE49-F238E27FC236}">
                <a16:creationId xmlns:a16="http://schemas.microsoft.com/office/drawing/2014/main" id="{97D168B0-7F2F-4392-81E9-E75FC04066D1}"/>
              </a:ext>
            </a:extLst>
          </p:cNvPr>
          <p:cNvSpPr txBox="1"/>
          <p:nvPr/>
        </p:nvSpPr>
        <p:spPr>
          <a:xfrm>
            <a:off x="10604287" y="3937172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88" name="TextBox 181">
            <a:extLst>
              <a:ext uri="{FF2B5EF4-FFF2-40B4-BE49-F238E27FC236}">
                <a16:creationId xmlns:a16="http://schemas.microsoft.com/office/drawing/2014/main" id="{79718349-E7A4-467A-B9D5-D7D0C6C433A1}"/>
              </a:ext>
            </a:extLst>
          </p:cNvPr>
          <p:cNvSpPr txBox="1"/>
          <p:nvPr/>
        </p:nvSpPr>
        <p:spPr>
          <a:xfrm>
            <a:off x="10604287" y="3548872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B2A0F657-2DE1-431B-B830-3BF608F6A3D0}"/>
              </a:ext>
            </a:extLst>
          </p:cNvPr>
          <p:cNvSpPr txBox="1"/>
          <p:nvPr/>
        </p:nvSpPr>
        <p:spPr>
          <a:xfrm>
            <a:off x="6719435" y="2143564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飞影 </a:t>
            </a: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PB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A300C997-0452-4390-902C-45C1E860D900}"/>
              </a:ext>
            </a:extLst>
          </p:cNvPr>
          <p:cNvSpPr txBox="1"/>
          <p:nvPr/>
        </p:nvSpPr>
        <p:spPr>
          <a:xfrm>
            <a:off x="10613255" y="4987826"/>
            <a:ext cx="131332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Good stability</a:t>
            </a:r>
          </a:p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Design is highly recognizable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2739A757-39CD-4F6B-98B0-D956177B46CE}"/>
              </a:ext>
            </a:extLst>
          </p:cNvPr>
          <p:cNvSpPr txBox="1"/>
          <p:nvPr/>
        </p:nvSpPr>
        <p:spPr>
          <a:xfrm>
            <a:off x="6719435" y="2525238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799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E7EFC335-6278-4F7F-917D-F3C7B62442DF}"/>
              </a:ext>
            </a:extLst>
          </p:cNvPr>
          <p:cNvSpPr txBox="1"/>
          <p:nvPr/>
        </p:nvSpPr>
        <p:spPr>
          <a:xfrm>
            <a:off x="6719435" y="284736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 3,288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096ED70F-F026-4147-865D-37B61F2962F2}"/>
              </a:ext>
            </a:extLst>
          </p:cNvPr>
          <p:cNvSpPr txBox="1"/>
          <p:nvPr/>
        </p:nvSpPr>
        <p:spPr>
          <a:xfrm>
            <a:off x="10613255" y="5649670"/>
            <a:ext cx="131332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indent="-171450" defTabSz="825500" hangingPunct="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Outsole not wear-resistant</a:t>
            </a:r>
          </a:p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Not light in weight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C793B57F-3E5F-4019-AFB8-6FD5D9BE4F6F}"/>
              </a:ext>
            </a:extLst>
          </p:cNvPr>
          <p:cNvSpPr txBox="1"/>
          <p:nvPr/>
        </p:nvSpPr>
        <p:spPr>
          <a:xfrm>
            <a:off x="6719435" y="3226892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7C74D54A-4D7C-4099-A01A-750AC3358DD4}"/>
              </a:ext>
            </a:extLst>
          </p:cNvPr>
          <p:cNvSpPr txBox="1"/>
          <p:nvPr/>
        </p:nvSpPr>
        <p:spPr>
          <a:xfrm>
            <a:off x="6719435" y="431068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784B7A00-BC02-4CED-AC1B-9FBE95765AEB}"/>
              </a:ext>
            </a:extLst>
          </p:cNvPr>
          <p:cNvSpPr txBox="1"/>
          <p:nvPr/>
        </p:nvSpPr>
        <p:spPr>
          <a:xfrm>
            <a:off x="6719435" y="4666548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97" name="TextBox 193">
            <a:extLst>
              <a:ext uri="{FF2B5EF4-FFF2-40B4-BE49-F238E27FC236}">
                <a16:creationId xmlns:a16="http://schemas.microsoft.com/office/drawing/2014/main" id="{28771CE6-9205-4694-B9F1-8CD687D746D6}"/>
              </a:ext>
            </a:extLst>
          </p:cNvPr>
          <p:cNvSpPr txBox="1"/>
          <p:nvPr/>
        </p:nvSpPr>
        <p:spPr>
          <a:xfrm>
            <a:off x="6719435" y="3937172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98" name="TextBox 181">
            <a:extLst>
              <a:ext uri="{FF2B5EF4-FFF2-40B4-BE49-F238E27FC236}">
                <a16:creationId xmlns:a16="http://schemas.microsoft.com/office/drawing/2014/main" id="{1A44BBC4-23ED-43AE-97D7-4595F20E010D}"/>
              </a:ext>
            </a:extLst>
          </p:cNvPr>
          <p:cNvSpPr txBox="1"/>
          <p:nvPr/>
        </p:nvSpPr>
        <p:spPr>
          <a:xfrm>
            <a:off x="6719435" y="3548872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D3B4E7C7-56A3-42D3-875C-A86F72436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8073" y="1161027"/>
            <a:ext cx="394446" cy="149249"/>
          </a:xfrm>
          <a:prstGeom prst="rect">
            <a:avLst/>
          </a:prstGeom>
        </p:spPr>
      </p:pic>
      <p:sp>
        <p:nvSpPr>
          <p:cNvPr id="303" name="Shape 43">
            <a:extLst>
              <a:ext uri="{FF2B5EF4-FFF2-40B4-BE49-F238E27FC236}">
                <a16:creationId xmlns:a16="http://schemas.microsoft.com/office/drawing/2014/main" id="{5A1FEE78-23B7-4344-BB2D-E82DDCE8FDE2}"/>
              </a:ext>
            </a:extLst>
          </p:cNvPr>
          <p:cNvSpPr>
            <a:spLocks noChangeAspect="1"/>
          </p:cNvSpPr>
          <p:nvPr/>
        </p:nvSpPr>
        <p:spPr>
          <a:xfrm>
            <a:off x="9722469" y="1140675"/>
            <a:ext cx="367308" cy="125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19735" extrusionOk="0">
                <a:moveTo>
                  <a:pt x="21286" y="0"/>
                </a:moveTo>
                <a:lnTo>
                  <a:pt x="5715" y="17533"/>
                </a:lnTo>
                <a:cubicBezTo>
                  <a:pt x="4041" y="19421"/>
                  <a:pt x="1406" y="21600"/>
                  <a:pt x="300" y="16988"/>
                </a:cubicBezTo>
                <a:cubicBezTo>
                  <a:pt x="-314" y="14436"/>
                  <a:pt x="68" y="10434"/>
                  <a:pt x="965" y="6767"/>
                </a:cubicBezTo>
                <a:cubicBezTo>
                  <a:pt x="1541" y="4421"/>
                  <a:pt x="2277" y="2281"/>
                  <a:pt x="3016" y="133"/>
                </a:cubicBezTo>
                <a:cubicBezTo>
                  <a:pt x="2603" y="1880"/>
                  <a:pt x="1460" y="7753"/>
                  <a:pt x="2977" y="10628"/>
                </a:cubicBezTo>
                <a:cubicBezTo>
                  <a:pt x="3568" y="11744"/>
                  <a:pt x="4608" y="11863"/>
                  <a:pt x="5894" y="10933"/>
                </a:cubicBezTo>
                <a:cubicBezTo>
                  <a:pt x="5894" y="10933"/>
                  <a:pt x="21286" y="0"/>
                  <a:pt x="21286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algn="l" defTabSz="228582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/>
          </a:p>
        </p:txBody>
      </p:sp>
      <p:sp>
        <p:nvSpPr>
          <p:cNvPr id="304" name="Shape 43">
            <a:extLst>
              <a:ext uri="{FF2B5EF4-FFF2-40B4-BE49-F238E27FC236}">
                <a16:creationId xmlns:a16="http://schemas.microsoft.com/office/drawing/2014/main" id="{E7417891-3A25-4E05-BA9F-0849A3720AB5}"/>
              </a:ext>
            </a:extLst>
          </p:cNvPr>
          <p:cNvSpPr>
            <a:spLocks noChangeAspect="1"/>
          </p:cNvSpPr>
          <p:nvPr/>
        </p:nvSpPr>
        <p:spPr>
          <a:xfrm>
            <a:off x="8419939" y="1147736"/>
            <a:ext cx="367308" cy="125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19735" extrusionOk="0">
                <a:moveTo>
                  <a:pt x="21286" y="0"/>
                </a:moveTo>
                <a:lnTo>
                  <a:pt x="5715" y="17533"/>
                </a:lnTo>
                <a:cubicBezTo>
                  <a:pt x="4041" y="19421"/>
                  <a:pt x="1406" y="21600"/>
                  <a:pt x="300" y="16988"/>
                </a:cubicBezTo>
                <a:cubicBezTo>
                  <a:pt x="-314" y="14436"/>
                  <a:pt x="68" y="10434"/>
                  <a:pt x="965" y="6767"/>
                </a:cubicBezTo>
                <a:cubicBezTo>
                  <a:pt x="1541" y="4421"/>
                  <a:pt x="2277" y="2281"/>
                  <a:pt x="3016" y="133"/>
                </a:cubicBezTo>
                <a:cubicBezTo>
                  <a:pt x="2603" y="1880"/>
                  <a:pt x="1460" y="7753"/>
                  <a:pt x="2977" y="10628"/>
                </a:cubicBezTo>
                <a:cubicBezTo>
                  <a:pt x="3568" y="11744"/>
                  <a:pt x="4608" y="11863"/>
                  <a:pt x="5894" y="10933"/>
                </a:cubicBezTo>
                <a:cubicBezTo>
                  <a:pt x="5894" y="10933"/>
                  <a:pt x="21286" y="0"/>
                  <a:pt x="21286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algn="l" defTabSz="228582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/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631C34A5-DA40-425A-B99C-53F2488C831A}"/>
              </a:ext>
            </a:extLst>
          </p:cNvPr>
          <p:cNvSpPr txBox="1"/>
          <p:nvPr/>
        </p:nvSpPr>
        <p:spPr>
          <a:xfrm>
            <a:off x="1391178" y="863122"/>
            <a:ext cx="72337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altLang="zh-CN" sz="1200" dirty="0"/>
              <a:t>RACING</a:t>
            </a:r>
            <a:endParaRPr lang="en-US" sz="1200" dirty="0"/>
          </a:p>
        </p:txBody>
      </p:sp>
      <p:sp>
        <p:nvSpPr>
          <p:cNvPr id="314" name="Shape 43">
            <a:extLst>
              <a:ext uri="{FF2B5EF4-FFF2-40B4-BE49-F238E27FC236}">
                <a16:creationId xmlns:a16="http://schemas.microsoft.com/office/drawing/2014/main" id="{C3F93869-DEBF-4D34-8F22-EA913304EDAE}"/>
              </a:ext>
            </a:extLst>
          </p:cNvPr>
          <p:cNvSpPr>
            <a:spLocks noChangeAspect="1"/>
          </p:cNvSpPr>
          <p:nvPr/>
        </p:nvSpPr>
        <p:spPr>
          <a:xfrm>
            <a:off x="3333790" y="1153641"/>
            <a:ext cx="367308" cy="125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19735" extrusionOk="0">
                <a:moveTo>
                  <a:pt x="21286" y="0"/>
                </a:moveTo>
                <a:lnTo>
                  <a:pt x="5715" y="17533"/>
                </a:lnTo>
                <a:cubicBezTo>
                  <a:pt x="4041" y="19421"/>
                  <a:pt x="1406" y="21600"/>
                  <a:pt x="300" y="16988"/>
                </a:cubicBezTo>
                <a:cubicBezTo>
                  <a:pt x="-314" y="14436"/>
                  <a:pt x="68" y="10434"/>
                  <a:pt x="965" y="6767"/>
                </a:cubicBezTo>
                <a:cubicBezTo>
                  <a:pt x="1541" y="4421"/>
                  <a:pt x="2277" y="2281"/>
                  <a:pt x="3016" y="133"/>
                </a:cubicBezTo>
                <a:cubicBezTo>
                  <a:pt x="2603" y="1880"/>
                  <a:pt x="1460" y="7753"/>
                  <a:pt x="2977" y="10628"/>
                </a:cubicBezTo>
                <a:cubicBezTo>
                  <a:pt x="3568" y="11744"/>
                  <a:pt x="4608" y="11863"/>
                  <a:pt x="5894" y="10933"/>
                </a:cubicBezTo>
                <a:cubicBezTo>
                  <a:pt x="5894" y="10933"/>
                  <a:pt x="21286" y="0"/>
                  <a:pt x="21286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algn="l" defTabSz="228582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A1ADA85-1300-472D-AC0C-9A6BBD887B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2421" y="1059270"/>
            <a:ext cx="519599" cy="288282"/>
          </a:xfrm>
          <a:prstGeom prst="rect">
            <a:avLst/>
          </a:prstGeom>
        </p:spPr>
      </p:pic>
      <p:pic>
        <p:nvPicPr>
          <p:cNvPr id="315" name="Picture 314">
            <a:extLst>
              <a:ext uri="{FF2B5EF4-FFF2-40B4-BE49-F238E27FC236}">
                <a16:creationId xmlns:a16="http://schemas.microsoft.com/office/drawing/2014/main" id="{A73F1015-21F5-4420-8BC8-AFFC1E9CC8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0533" y="1130592"/>
            <a:ext cx="453699" cy="189041"/>
          </a:xfrm>
          <a:prstGeom prst="rect">
            <a:avLst/>
          </a:prstGeom>
        </p:spPr>
      </p:pic>
      <p:pic>
        <p:nvPicPr>
          <p:cNvPr id="316" name="Picture 315">
            <a:extLst>
              <a:ext uri="{FF2B5EF4-FFF2-40B4-BE49-F238E27FC236}">
                <a16:creationId xmlns:a16="http://schemas.microsoft.com/office/drawing/2014/main" id="{871465B6-3D47-46FB-B95F-2719925222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2337" y="1098782"/>
            <a:ext cx="236931" cy="2839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9BCAEDD-A365-4411-8938-296D7C9530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3003068" y="1403296"/>
            <a:ext cx="873362" cy="59388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B4BC9FB-8DBC-4BC5-9377-8811855962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786851" y="1455278"/>
            <a:ext cx="737176" cy="49145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AFA219C-0237-4BE5-B21A-3DBDF19380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4352466" y="1387038"/>
            <a:ext cx="756438" cy="56659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C6F12C1-B1FF-4F11-B291-3E706B3EDF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44630" y="1424983"/>
            <a:ext cx="837767" cy="46852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796A984-2BD9-423D-8074-8401705CF9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44311" y="1486750"/>
            <a:ext cx="770560" cy="36524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474469E-1E8B-4B32-A0F7-EE07929295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68838" y="1156007"/>
            <a:ext cx="845988" cy="84598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19D8D91-C4B5-4325-862A-8FC849A96D4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59628" y="1145802"/>
            <a:ext cx="871844" cy="87184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D77C850-67C7-4CD8-AD95-2C402B0BC7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10778432" y="1362212"/>
            <a:ext cx="805713" cy="562034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1B3A31D2-01B1-4C13-98D1-18B45C6C0E72}"/>
              </a:ext>
            </a:extLst>
          </p:cNvPr>
          <p:cNvSpPr txBox="1"/>
          <p:nvPr/>
        </p:nvSpPr>
        <p:spPr>
          <a:xfrm>
            <a:off x="6658886" y="5015965"/>
            <a:ext cx="138334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7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Excellent breathability</a:t>
            </a:r>
          </a:p>
          <a:p>
            <a:pPr marL="171450" indent="-171450" defTabSz="825500" hangingPunct="0">
              <a:buFont typeface="Arial" panose="020B0604020202020204" pitchFamily="34" charset="0"/>
              <a:buChar char="•"/>
            </a:pPr>
            <a:r>
              <a:rPr lang="en-US" altLang="zh-CN" sz="7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Great d</a:t>
            </a:r>
            <a:r>
              <a:rPr lang="en-US" sz="7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urability and price value</a:t>
            </a:r>
          </a:p>
          <a:p>
            <a:pPr marL="171450" indent="-171450" defTabSz="825500" hangingPunct="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rgbClr val="00B0F0"/>
                </a:solidFill>
                <a:latin typeface="Trade Gothic for Nike 365 BdCn" panose="020B0806040303020004" pitchFamily="34" charset="0"/>
              </a:rPr>
              <a:t>Some runners even scratched out the logo to wear it in marathon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34BF42-6B00-4224-ABF7-7D7414870DAB}"/>
              </a:ext>
            </a:extLst>
          </p:cNvPr>
          <p:cNvSpPr/>
          <p:nvPr/>
        </p:nvSpPr>
        <p:spPr>
          <a:xfrm>
            <a:off x="6572250" y="1047751"/>
            <a:ext cx="47625" cy="5105400"/>
          </a:xfrm>
          <a:prstGeom prst="rect">
            <a:avLst/>
          </a:prstGeom>
          <a:pattFill prst="dkUpDiag">
            <a:fgClr>
              <a:schemeClr val="bg2"/>
            </a:fgClr>
            <a:bgClr>
              <a:schemeClr val="bg1"/>
            </a:bgClr>
          </a:patt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D34078B9-263E-443A-B64D-AB11E8138B12}"/>
              </a:ext>
            </a:extLst>
          </p:cNvPr>
          <p:cNvCxnSpPr>
            <a:cxnSpLocks/>
            <a:endCxn id="308" idx="3"/>
          </p:cNvCxnSpPr>
          <p:nvPr/>
        </p:nvCxnSpPr>
        <p:spPr>
          <a:xfrm flipH="1">
            <a:off x="2114550" y="1001622"/>
            <a:ext cx="4352925" cy="0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olid"/>
            <a:miter lim="400000"/>
            <a:headEnd type="none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2" name="TextBox 311">
            <a:extLst>
              <a:ext uri="{FF2B5EF4-FFF2-40B4-BE49-F238E27FC236}">
                <a16:creationId xmlns:a16="http://schemas.microsoft.com/office/drawing/2014/main" id="{CA403E9E-8EA7-43DE-A058-88B4ABBCD025}"/>
              </a:ext>
            </a:extLst>
          </p:cNvPr>
          <p:cNvSpPr txBox="1"/>
          <p:nvPr/>
        </p:nvSpPr>
        <p:spPr>
          <a:xfrm>
            <a:off x="6584855" y="890109"/>
            <a:ext cx="1206595" cy="27699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200" dirty="0"/>
              <a:t>TEMPO TRAINING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A568B0EB-0955-474C-8289-7F9F093249A8}"/>
              </a:ext>
            </a:extLst>
          </p:cNvPr>
          <p:cNvCxnSpPr>
            <a:cxnSpLocks/>
          </p:cNvCxnSpPr>
          <p:nvPr/>
        </p:nvCxnSpPr>
        <p:spPr>
          <a:xfrm>
            <a:off x="1445375" y="2045477"/>
            <a:ext cx="10515600" cy="0"/>
          </a:xfrm>
          <a:prstGeom prst="line">
            <a:avLst/>
          </a:prstGeom>
          <a:noFill/>
          <a:ln w="9525" cap="flat">
            <a:solidFill>
              <a:schemeClr val="bg2">
                <a:lumMod val="20000"/>
                <a:lumOff val="8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021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ct 24" hidden="1">
            <a:extLst>
              <a:ext uri="{FF2B5EF4-FFF2-40B4-BE49-F238E27FC236}">
                <a16:creationId xmlns:a16="http://schemas.microsoft.com/office/drawing/2014/main" id="{BA01A474-2CF4-4DE3-8A6A-C76BEC823A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951247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4" imgH="426" progId="TCLayout.ActiveDocument.1">
                  <p:embed/>
                </p:oleObj>
              </mc:Choice>
              <mc:Fallback>
                <p:oleObj name="think-cell Slide" r:id="rId4" imgW="424" imgH="426" progId="TCLayout.ActiveDocument.1">
                  <p:embed/>
                  <p:pic>
                    <p:nvPicPr>
                      <p:cNvPr id="25" name="Object 24" hidden="1">
                        <a:extLst>
                          <a:ext uri="{FF2B5EF4-FFF2-40B4-BE49-F238E27FC236}">
                            <a16:creationId xmlns:a16="http://schemas.microsoft.com/office/drawing/2014/main" id="{BA01A474-2CF4-4DE3-8A6A-C76BEC823A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Picture 29">
            <a:extLst>
              <a:ext uri="{FF2B5EF4-FFF2-40B4-BE49-F238E27FC236}">
                <a16:creationId xmlns:a16="http://schemas.microsoft.com/office/drawing/2014/main" id="{913615F8-589E-4C90-98D9-9E7510114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257623" y="1171686"/>
            <a:ext cx="800328" cy="80032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227916C-F162-44AE-82FB-5530C6D1B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593797" y="1170182"/>
            <a:ext cx="826091" cy="826091"/>
          </a:xfrm>
          <a:prstGeom prst="rect">
            <a:avLst/>
          </a:prstGeom>
        </p:spPr>
      </p:pic>
      <p:sp>
        <p:nvSpPr>
          <p:cNvPr id="181" name="Rectangle 180">
            <a:extLst>
              <a:ext uri="{FF2B5EF4-FFF2-40B4-BE49-F238E27FC236}">
                <a16:creationId xmlns:a16="http://schemas.microsoft.com/office/drawing/2014/main" id="{E14F012C-29FF-4AE5-81DC-6D2E4360DF7B}"/>
              </a:ext>
            </a:extLst>
          </p:cNvPr>
          <p:cNvSpPr/>
          <p:nvPr/>
        </p:nvSpPr>
        <p:spPr>
          <a:xfrm>
            <a:off x="1487185" y="3054003"/>
            <a:ext cx="10439393" cy="1827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B14B7F-5638-44AB-BB23-2EE5C3B66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534" y="284722"/>
            <a:ext cx="9568109" cy="558800"/>
          </a:xfrm>
        </p:spPr>
        <p:txBody>
          <a:bodyPr vert="horz"/>
          <a:lstStyle/>
          <a:p>
            <a:r>
              <a:rPr lang="en-US" dirty="0"/>
              <a:t>WE ARE WELL RECOGNIZED IN PROVIDING SUPREME FUNCTIONALITY (2/2)</a:t>
            </a:r>
          </a:p>
        </p:txBody>
      </p:sp>
      <p:sp>
        <p:nvSpPr>
          <p:cNvPr id="86" name="Rectangle 128">
            <a:extLst>
              <a:ext uri="{FF2B5EF4-FFF2-40B4-BE49-F238E27FC236}">
                <a16:creationId xmlns:a16="http://schemas.microsoft.com/office/drawing/2014/main" id="{4B332574-5435-485F-A8B2-D3EF92F1CAA8}"/>
              </a:ext>
            </a:extLst>
          </p:cNvPr>
          <p:cNvSpPr/>
          <p:nvPr/>
        </p:nvSpPr>
        <p:spPr>
          <a:xfrm>
            <a:off x="116985" y="1984642"/>
            <a:ext cx="1344168" cy="374904"/>
          </a:xfrm>
          <a:prstGeom prst="rect">
            <a:avLst/>
          </a:prstGeom>
          <a:solidFill>
            <a:srgbClr val="41414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>
                <a:solidFill>
                  <a:schemeClr val="bg1"/>
                </a:solidFill>
              </a:rPr>
              <a:t>KEYWORDS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6" name="Rectangle 130">
            <a:extLst>
              <a:ext uri="{FF2B5EF4-FFF2-40B4-BE49-F238E27FC236}">
                <a16:creationId xmlns:a16="http://schemas.microsoft.com/office/drawing/2014/main" id="{93585F10-B964-46B0-8AC6-A215323F43D5}"/>
              </a:ext>
            </a:extLst>
          </p:cNvPr>
          <p:cNvSpPr/>
          <p:nvPr/>
        </p:nvSpPr>
        <p:spPr>
          <a:xfrm>
            <a:off x="116985" y="2735434"/>
            <a:ext cx="1344168" cy="310896"/>
          </a:xfrm>
          <a:prstGeom prst="rect">
            <a:avLst/>
          </a:prstGeom>
          <a:solidFill>
            <a:srgbClr val="41414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/>
            <a:r>
              <a:rPr lang="en-US" sz="1200" dirty="0">
                <a:solidFill>
                  <a:schemeClr val="bg1"/>
                </a:solidFill>
              </a:rPr>
              <a:t>MONTHLY SALES</a:t>
            </a:r>
            <a:r>
              <a:rPr lang="en-US" sz="1100" baseline="30000" dirty="0">
                <a:solidFill>
                  <a:schemeClr val="bg1"/>
                </a:solidFill>
              </a:rPr>
              <a:t>1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01" name="Rectangle 130">
            <a:extLst>
              <a:ext uri="{FF2B5EF4-FFF2-40B4-BE49-F238E27FC236}">
                <a16:creationId xmlns:a16="http://schemas.microsoft.com/office/drawing/2014/main" id="{AC149F0E-CC01-4FFA-B333-3960B92F9D8A}"/>
              </a:ext>
            </a:extLst>
          </p:cNvPr>
          <p:cNvSpPr/>
          <p:nvPr/>
        </p:nvSpPr>
        <p:spPr>
          <a:xfrm>
            <a:off x="116984" y="4905148"/>
            <a:ext cx="851243" cy="1232884"/>
          </a:xfrm>
          <a:prstGeom prst="rect">
            <a:avLst/>
          </a:prstGeom>
          <a:solidFill>
            <a:srgbClr val="41414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/>
            <a:r>
              <a:rPr lang="en-US" altLang="zh-CN" sz="1200" dirty="0">
                <a:solidFill>
                  <a:schemeClr val="bg1"/>
                </a:solidFill>
              </a:rPr>
              <a:t>VOICE OF CONSUMER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3697D58-725E-400E-BE07-D8E5EBB70097}"/>
              </a:ext>
            </a:extLst>
          </p:cNvPr>
          <p:cNvSpPr txBox="1"/>
          <p:nvPr/>
        </p:nvSpPr>
        <p:spPr>
          <a:xfrm>
            <a:off x="1468797" y="2087902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en-US" altLang="zh-CN" sz="1000" dirty="0" err="1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Ultraboost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2950F0E-AD9F-4D06-841F-5D2AD7BF5B08}"/>
              </a:ext>
            </a:extLst>
          </p:cNvPr>
          <p:cNvSpPr txBox="1"/>
          <p:nvPr/>
        </p:nvSpPr>
        <p:spPr>
          <a:xfrm>
            <a:off x="1468797" y="5009108"/>
            <a:ext cx="131332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Looks really cool</a:t>
            </a:r>
          </a:p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Great cushioning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77AE028-DD68-46BB-9513-B90DCCEC2432}"/>
              </a:ext>
            </a:extLst>
          </p:cNvPr>
          <p:cNvSpPr txBox="1"/>
          <p:nvPr/>
        </p:nvSpPr>
        <p:spPr>
          <a:xfrm>
            <a:off x="1468797" y="2469576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1,499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7DB5691-CCAC-4445-84B6-60D73E750064}"/>
              </a:ext>
            </a:extLst>
          </p:cNvPr>
          <p:cNvSpPr txBox="1"/>
          <p:nvPr/>
        </p:nvSpPr>
        <p:spPr>
          <a:xfrm>
            <a:off x="1468797" y="2791701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11,692</a:t>
            </a:r>
          </a:p>
        </p:txBody>
      </p:sp>
      <p:sp>
        <p:nvSpPr>
          <p:cNvPr id="138" name="Rectangle 130">
            <a:extLst>
              <a:ext uri="{FF2B5EF4-FFF2-40B4-BE49-F238E27FC236}">
                <a16:creationId xmlns:a16="http://schemas.microsoft.com/office/drawing/2014/main" id="{1C47BD7C-B550-4320-AE4D-DB42805D8E8A}"/>
              </a:ext>
            </a:extLst>
          </p:cNvPr>
          <p:cNvSpPr/>
          <p:nvPr/>
        </p:nvSpPr>
        <p:spPr>
          <a:xfrm>
            <a:off x="116985" y="2387022"/>
            <a:ext cx="1344168" cy="320040"/>
          </a:xfrm>
          <a:prstGeom prst="rect">
            <a:avLst/>
          </a:prstGeom>
          <a:solidFill>
            <a:srgbClr val="41414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/>
            <a:r>
              <a:rPr lang="en-US" sz="1200" dirty="0">
                <a:solidFill>
                  <a:schemeClr val="bg1"/>
                </a:solidFill>
              </a:rPr>
              <a:t>MSRP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7CC2E5A-E262-4290-91A8-1534DE2EC1EC}"/>
              </a:ext>
            </a:extLst>
          </p:cNvPr>
          <p:cNvCxnSpPr>
            <a:cxnSpLocks/>
          </p:cNvCxnSpPr>
          <p:nvPr/>
        </p:nvCxnSpPr>
        <p:spPr>
          <a:xfrm>
            <a:off x="1483475" y="2387801"/>
            <a:ext cx="10515600" cy="0"/>
          </a:xfrm>
          <a:prstGeom prst="line">
            <a:avLst/>
          </a:prstGeom>
          <a:noFill/>
          <a:ln w="9525" cap="flat">
            <a:solidFill>
              <a:schemeClr val="bg2">
                <a:lumMod val="20000"/>
                <a:lumOff val="8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5FB9844C-BEBF-4965-86BD-27D4D6D06BA2}"/>
              </a:ext>
            </a:extLst>
          </p:cNvPr>
          <p:cNvCxnSpPr>
            <a:cxnSpLocks/>
          </p:cNvCxnSpPr>
          <p:nvPr/>
        </p:nvCxnSpPr>
        <p:spPr>
          <a:xfrm>
            <a:off x="1483475" y="2719415"/>
            <a:ext cx="10515600" cy="0"/>
          </a:xfrm>
          <a:prstGeom prst="line">
            <a:avLst/>
          </a:prstGeom>
          <a:noFill/>
          <a:ln w="9525" cap="flat">
            <a:solidFill>
              <a:schemeClr val="bg2">
                <a:lumMod val="20000"/>
                <a:lumOff val="8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AA1B22A-7400-4923-A584-B6826D2A9F1D}"/>
              </a:ext>
            </a:extLst>
          </p:cNvPr>
          <p:cNvCxnSpPr>
            <a:cxnSpLocks/>
          </p:cNvCxnSpPr>
          <p:nvPr/>
        </p:nvCxnSpPr>
        <p:spPr>
          <a:xfrm>
            <a:off x="1483475" y="3046038"/>
            <a:ext cx="10515600" cy="0"/>
          </a:xfrm>
          <a:prstGeom prst="line">
            <a:avLst/>
          </a:prstGeom>
          <a:noFill/>
          <a:ln w="9525" cap="flat">
            <a:solidFill>
              <a:schemeClr val="bg2">
                <a:lumMod val="20000"/>
                <a:lumOff val="8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C53ABBFC-CAB4-445B-80DE-95E1864B4ACB}"/>
              </a:ext>
            </a:extLst>
          </p:cNvPr>
          <p:cNvCxnSpPr>
            <a:cxnSpLocks/>
          </p:cNvCxnSpPr>
          <p:nvPr/>
        </p:nvCxnSpPr>
        <p:spPr>
          <a:xfrm>
            <a:off x="1483475" y="3809223"/>
            <a:ext cx="10515600" cy="0"/>
          </a:xfrm>
          <a:prstGeom prst="line">
            <a:avLst/>
          </a:prstGeom>
          <a:noFill/>
          <a:ln w="9525" cap="flat">
            <a:solidFill>
              <a:schemeClr val="bg2">
                <a:lumMod val="20000"/>
                <a:lumOff val="8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09E9EE8E-E966-48E4-A25E-78EAB4E22729}"/>
              </a:ext>
            </a:extLst>
          </p:cNvPr>
          <p:cNvCxnSpPr>
            <a:cxnSpLocks/>
          </p:cNvCxnSpPr>
          <p:nvPr/>
        </p:nvCxnSpPr>
        <p:spPr>
          <a:xfrm>
            <a:off x="1483475" y="4176294"/>
            <a:ext cx="10515600" cy="0"/>
          </a:xfrm>
          <a:prstGeom prst="line">
            <a:avLst/>
          </a:prstGeom>
          <a:noFill/>
          <a:ln w="9525" cap="flat">
            <a:solidFill>
              <a:schemeClr val="bg2">
                <a:lumMod val="20000"/>
                <a:lumOff val="8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31A76A14-5A02-405B-9A58-07C586985004}"/>
              </a:ext>
            </a:extLst>
          </p:cNvPr>
          <p:cNvCxnSpPr>
            <a:cxnSpLocks/>
          </p:cNvCxnSpPr>
          <p:nvPr/>
        </p:nvCxnSpPr>
        <p:spPr>
          <a:xfrm>
            <a:off x="1483475" y="5516644"/>
            <a:ext cx="10515600" cy="0"/>
          </a:xfrm>
          <a:prstGeom prst="line">
            <a:avLst/>
          </a:prstGeom>
          <a:noFill/>
          <a:ln w="9525" cap="flat">
            <a:solidFill>
              <a:schemeClr val="bg2">
                <a:lumMod val="20000"/>
                <a:lumOff val="8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2DA1ABB-1A53-48DE-AE43-07172B6069E7}"/>
              </a:ext>
            </a:extLst>
          </p:cNvPr>
          <p:cNvCxnSpPr>
            <a:cxnSpLocks/>
          </p:cNvCxnSpPr>
          <p:nvPr/>
        </p:nvCxnSpPr>
        <p:spPr>
          <a:xfrm>
            <a:off x="5396138" y="1984642"/>
            <a:ext cx="0" cy="4114800"/>
          </a:xfrm>
          <a:prstGeom prst="line">
            <a:avLst/>
          </a:prstGeom>
          <a:noFill/>
          <a:ln w="9525" cap="flat">
            <a:solidFill>
              <a:srgbClr val="CDCDCD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C58433E9-5BA6-42F5-A195-DC987A4308B3}"/>
              </a:ext>
            </a:extLst>
          </p:cNvPr>
          <p:cNvCxnSpPr>
            <a:cxnSpLocks/>
          </p:cNvCxnSpPr>
          <p:nvPr/>
        </p:nvCxnSpPr>
        <p:spPr>
          <a:xfrm>
            <a:off x="1487186" y="1997007"/>
            <a:ext cx="0" cy="4114800"/>
          </a:xfrm>
          <a:prstGeom prst="line">
            <a:avLst/>
          </a:prstGeom>
          <a:noFill/>
          <a:ln w="9525" cap="flat">
            <a:solidFill>
              <a:srgbClr val="CDCDCD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650DD1B1-1FDD-4913-82E2-ABF62D3AE620}"/>
              </a:ext>
            </a:extLst>
          </p:cNvPr>
          <p:cNvCxnSpPr>
            <a:cxnSpLocks/>
          </p:cNvCxnSpPr>
          <p:nvPr/>
        </p:nvCxnSpPr>
        <p:spPr>
          <a:xfrm>
            <a:off x="1487186" y="1972889"/>
            <a:ext cx="10423875" cy="0"/>
          </a:xfrm>
          <a:prstGeom prst="line">
            <a:avLst/>
          </a:prstGeom>
          <a:noFill/>
          <a:ln w="9525" cap="flat">
            <a:solidFill>
              <a:schemeClr val="bg2">
                <a:lumMod val="20000"/>
                <a:lumOff val="8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C522B5C7-EDC1-4EE4-8084-24F8E1E0A1B0}"/>
              </a:ext>
            </a:extLst>
          </p:cNvPr>
          <p:cNvSpPr txBox="1"/>
          <p:nvPr/>
        </p:nvSpPr>
        <p:spPr>
          <a:xfrm>
            <a:off x="1467090" y="5522715"/>
            <a:ext cx="131332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8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Midsole springiness decays quickly, not suitable for long distance run </a:t>
            </a:r>
          </a:p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8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Upper too</a:t>
            </a:r>
            <a:r>
              <a:rPr lang="zh-CN" altLang="en-US" sz="8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</a:t>
            </a:r>
            <a:r>
              <a:rPr lang="en-US" altLang="zh-CN" sz="8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tight</a:t>
            </a:r>
            <a:r>
              <a:rPr lang="zh-CN" altLang="en-US" sz="8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</a:t>
            </a:r>
            <a:r>
              <a:rPr lang="en-US" altLang="zh-CN" sz="8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and the weight is heavy</a:t>
            </a:r>
            <a:endParaRPr lang="en-US" sz="8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C17351D-E4F8-4840-9754-ED6BE5A0DA65}"/>
              </a:ext>
            </a:extLst>
          </p:cNvPr>
          <p:cNvCxnSpPr>
            <a:cxnSpLocks/>
          </p:cNvCxnSpPr>
          <p:nvPr/>
        </p:nvCxnSpPr>
        <p:spPr>
          <a:xfrm>
            <a:off x="2790170" y="1997007"/>
            <a:ext cx="0" cy="4114800"/>
          </a:xfrm>
          <a:prstGeom prst="line">
            <a:avLst/>
          </a:prstGeom>
          <a:noFill/>
          <a:ln w="9525" cap="flat">
            <a:solidFill>
              <a:srgbClr val="CDCDCD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747A3C3-09A8-4BB6-BB10-26BE7B40060F}"/>
              </a:ext>
            </a:extLst>
          </p:cNvPr>
          <p:cNvSpPr/>
          <p:nvPr/>
        </p:nvSpPr>
        <p:spPr>
          <a:xfrm>
            <a:off x="958992" y="4897718"/>
            <a:ext cx="500272" cy="620157"/>
          </a:xfrm>
          <a:prstGeom prst="rect">
            <a:avLst/>
          </a:prstGeom>
          <a:solidFill>
            <a:srgbClr val="8C8C8C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chemeClr val="bg1"/>
                </a:solidFill>
              </a:rPr>
              <a:t>PROS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BB92DE25-403A-4B36-B242-B23CE134E197}"/>
              </a:ext>
            </a:extLst>
          </p:cNvPr>
          <p:cNvSpPr/>
          <p:nvPr/>
        </p:nvSpPr>
        <p:spPr>
          <a:xfrm>
            <a:off x="958992" y="5517875"/>
            <a:ext cx="500272" cy="620157"/>
          </a:xfrm>
          <a:prstGeom prst="rect">
            <a:avLst/>
          </a:prstGeom>
          <a:solidFill>
            <a:srgbClr val="8C8C8C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chemeClr val="bg1"/>
                </a:solidFill>
              </a:rPr>
              <a:t>CONS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AA21FAD-48FF-4CA5-B828-F394545F5401}"/>
              </a:ext>
            </a:extLst>
          </p:cNvPr>
          <p:cNvCxnSpPr>
            <a:cxnSpLocks/>
          </p:cNvCxnSpPr>
          <p:nvPr/>
        </p:nvCxnSpPr>
        <p:spPr>
          <a:xfrm>
            <a:off x="1483475" y="6104615"/>
            <a:ext cx="10515600" cy="0"/>
          </a:xfrm>
          <a:prstGeom prst="line">
            <a:avLst/>
          </a:prstGeom>
          <a:noFill/>
          <a:ln w="9525" cap="flat">
            <a:solidFill>
              <a:schemeClr val="bg2">
                <a:lumMod val="20000"/>
                <a:lumOff val="8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BBDCCD7B-6B67-4965-9FBB-567EF00E30F4}"/>
              </a:ext>
            </a:extLst>
          </p:cNvPr>
          <p:cNvCxnSpPr>
            <a:cxnSpLocks/>
          </p:cNvCxnSpPr>
          <p:nvPr/>
        </p:nvCxnSpPr>
        <p:spPr>
          <a:xfrm>
            <a:off x="1483475" y="3431135"/>
            <a:ext cx="10515600" cy="0"/>
          </a:xfrm>
          <a:prstGeom prst="line">
            <a:avLst/>
          </a:prstGeom>
          <a:noFill/>
          <a:ln w="9525" cap="flat">
            <a:solidFill>
              <a:schemeClr val="bg2">
                <a:lumMod val="20000"/>
                <a:lumOff val="8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651DA44-ABFA-4CA4-A7D0-E1D3B3A0DFCC}"/>
              </a:ext>
            </a:extLst>
          </p:cNvPr>
          <p:cNvCxnSpPr>
            <a:cxnSpLocks/>
          </p:cNvCxnSpPr>
          <p:nvPr/>
        </p:nvCxnSpPr>
        <p:spPr>
          <a:xfrm>
            <a:off x="1483475" y="4521276"/>
            <a:ext cx="10515600" cy="0"/>
          </a:xfrm>
          <a:prstGeom prst="line">
            <a:avLst/>
          </a:prstGeom>
          <a:noFill/>
          <a:ln w="9525" cap="flat">
            <a:solidFill>
              <a:schemeClr val="bg2">
                <a:lumMod val="20000"/>
                <a:lumOff val="8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143F5C95-A506-44ED-A767-BE5DBE7C011C}"/>
              </a:ext>
            </a:extLst>
          </p:cNvPr>
          <p:cNvSpPr txBox="1"/>
          <p:nvPr/>
        </p:nvSpPr>
        <p:spPr>
          <a:xfrm>
            <a:off x="1468797" y="3171230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386362DF-F69D-4DCA-9962-AD747F5D7545}"/>
              </a:ext>
            </a:extLst>
          </p:cNvPr>
          <p:cNvSpPr txBox="1"/>
          <p:nvPr/>
        </p:nvSpPr>
        <p:spPr>
          <a:xfrm>
            <a:off x="4579093" y="3499580"/>
            <a:ext cx="1500446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605AB34-5449-4071-A903-6C22D2B85DC7}"/>
              </a:ext>
            </a:extLst>
          </p:cNvPr>
          <p:cNvSpPr txBox="1"/>
          <p:nvPr/>
        </p:nvSpPr>
        <p:spPr>
          <a:xfrm>
            <a:off x="1468797" y="4255021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2111EB78-CDBA-41BA-9EB4-3BFDEF2C17EB}"/>
              </a:ext>
            </a:extLst>
          </p:cNvPr>
          <p:cNvSpPr txBox="1"/>
          <p:nvPr/>
        </p:nvSpPr>
        <p:spPr>
          <a:xfrm>
            <a:off x="1468797" y="4610886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178" name="TextBox 193">
            <a:extLst>
              <a:ext uri="{FF2B5EF4-FFF2-40B4-BE49-F238E27FC236}">
                <a16:creationId xmlns:a16="http://schemas.microsoft.com/office/drawing/2014/main" id="{EBC98355-1722-1A4A-9E6D-5D98F4C58B06}"/>
              </a:ext>
            </a:extLst>
          </p:cNvPr>
          <p:cNvSpPr txBox="1"/>
          <p:nvPr/>
        </p:nvSpPr>
        <p:spPr>
          <a:xfrm>
            <a:off x="1468797" y="3881510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cxnSp>
        <p:nvCxnSpPr>
          <p:cNvPr id="131" name="Straight Connector 157">
            <a:extLst>
              <a:ext uri="{FF2B5EF4-FFF2-40B4-BE49-F238E27FC236}">
                <a16:creationId xmlns:a16="http://schemas.microsoft.com/office/drawing/2014/main" id="{391ECB0D-DED6-CC47-925E-29BC4FBEB4F5}"/>
              </a:ext>
            </a:extLst>
          </p:cNvPr>
          <p:cNvCxnSpPr>
            <a:cxnSpLocks/>
          </p:cNvCxnSpPr>
          <p:nvPr/>
        </p:nvCxnSpPr>
        <p:spPr>
          <a:xfrm>
            <a:off x="8002106" y="1993343"/>
            <a:ext cx="0" cy="4114800"/>
          </a:xfrm>
          <a:prstGeom prst="line">
            <a:avLst/>
          </a:prstGeom>
          <a:noFill/>
          <a:ln w="9525" cap="flat">
            <a:solidFill>
              <a:srgbClr val="CDCDCD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1" name="TextBox 181">
            <a:extLst>
              <a:ext uri="{FF2B5EF4-FFF2-40B4-BE49-F238E27FC236}">
                <a16:creationId xmlns:a16="http://schemas.microsoft.com/office/drawing/2014/main" id="{4208B4CA-8B21-CE44-890F-677047CEC6CB}"/>
              </a:ext>
            </a:extLst>
          </p:cNvPr>
          <p:cNvSpPr txBox="1"/>
          <p:nvPr/>
        </p:nvSpPr>
        <p:spPr>
          <a:xfrm>
            <a:off x="1468797" y="3493210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122" name="Rectangle 130">
            <a:extLst>
              <a:ext uri="{FF2B5EF4-FFF2-40B4-BE49-F238E27FC236}">
                <a16:creationId xmlns:a16="http://schemas.microsoft.com/office/drawing/2014/main" id="{CE1C49C2-99C9-4485-B48A-0D46AE934E4F}"/>
              </a:ext>
            </a:extLst>
          </p:cNvPr>
          <p:cNvSpPr/>
          <p:nvPr/>
        </p:nvSpPr>
        <p:spPr>
          <a:xfrm>
            <a:off x="112823" y="3068971"/>
            <a:ext cx="605370" cy="1804353"/>
          </a:xfrm>
          <a:prstGeom prst="rect">
            <a:avLst/>
          </a:prstGeom>
          <a:solidFill>
            <a:srgbClr val="41414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/>
            <a:r>
              <a:rPr lang="en-US" altLang="zh-CN" sz="1200" dirty="0">
                <a:solidFill>
                  <a:schemeClr val="bg1"/>
                </a:solidFill>
              </a:rPr>
              <a:t>FUNCTI-ONALITY</a:t>
            </a:r>
            <a:r>
              <a:rPr lang="en-US" altLang="zh-CN" sz="1200" baseline="30000" dirty="0">
                <a:solidFill>
                  <a:schemeClr val="bg1"/>
                </a:solidFill>
              </a:rPr>
              <a:t>2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A97573B-E539-4000-A11B-8C467A3C32CA}"/>
              </a:ext>
            </a:extLst>
          </p:cNvPr>
          <p:cNvSpPr/>
          <p:nvPr/>
        </p:nvSpPr>
        <p:spPr>
          <a:xfrm>
            <a:off x="727071" y="3063400"/>
            <a:ext cx="733674" cy="365760"/>
          </a:xfrm>
          <a:prstGeom prst="rect">
            <a:avLst/>
          </a:prstGeom>
          <a:solidFill>
            <a:srgbClr val="8C8C8C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900" dirty="0">
                <a:solidFill>
                  <a:schemeClr val="bg1"/>
                </a:solidFill>
              </a:rPr>
              <a:t>提速</a:t>
            </a:r>
            <a:endParaRPr lang="en-US" altLang="zh-CN" sz="900" dirty="0">
              <a:solidFill>
                <a:schemeClr val="bg1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</a:rPr>
              <a:t>SPEED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4CDB1F5F-2F6A-4E88-8894-CE109D5CB725}"/>
              </a:ext>
            </a:extLst>
          </p:cNvPr>
          <p:cNvSpPr/>
          <p:nvPr/>
        </p:nvSpPr>
        <p:spPr>
          <a:xfrm>
            <a:off x="727071" y="3422336"/>
            <a:ext cx="733674" cy="365760"/>
          </a:xfrm>
          <a:prstGeom prst="rect">
            <a:avLst/>
          </a:prstGeom>
          <a:solidFill>
            <a:srgbClr val="8C8C8C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900" dirty="0">
                <a:solidFill>
                  <a:schemeClr val="bg1"/>
                </a:solidFill>
              </a:rPr>
              <a:t>舒适</a:t>
            </a:r>
            <a:endParaRPr lang="en-US" altLang="zh-CN" sz="900" dirty="0">
              <a:solidFill>
                <a:schemeClr val="bg1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</a:rPr>
              <a:t>COMFORT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AC3EFDE-6092-48F2-B92E-23F0DA12B80C}"/>
              </a:ext>
            </a:extLst>
          </p:cNvPr>
          <p:cNvSpPr/>
          <p:nvPr/>
        </p:nvSpPr>
        <p:spPr>
          <a:xfrm>
            <a:off x="727071" y="3781272"/>
            <a:ext cx="733674" cy="365760"/>
          </a:xfrm>
          <a:prstGeom prst="rect">
            <a:avLst/>
          </a:prstGeom>
          <a:solidFill>
            <a:srgbClr val="8C8C8C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900" dirty="0">
                <a:solidFill>
                  <a:schemeClr val="bg1"/>
                </a:solidFill>
              </a:rPr>
              <a:t>保护</a:t>
            </a:r>
            <a:endParaRPr lang="en-US" altLang="zh-CN" sz="900" dirty="0">
              <a:solidFill>
                <a:schemeClr val="bg1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</a:rPr>
              <a:t>PROTECT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30CEEA20-3FAB-4333-8DB6-35597628862A}"/>
              </a:ext>
            </a:extLst>
          </p:cNvPr>
          <p:cNvSpPr/>
          <p:nvPr/>
        </p:nvSpPr>
        <p:spPr>
          <a:xfrm>
            <a:off x="727071" y="4140208"/>
            <a:ext cx="733674" cy="365760"/>
          </a:xfrm>
          <a:prstGeom prst="rect">
            <a:avLst/>
          </a:prstGeom>
          <a:solidFill>
            <a:srgbClr val="8C8C8C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900" dirty="0">
                <a:solidFill>
                  <a:schemeClr val="bg1"/>
                </a:solidFill>
              </a:rPr>
              <a:t>耐用性</a:t>
            </a:r>
            <a:endParaRPr lang="en-US" altLang="zh-CN" sz="900" dirty="0">
              <a:solidFill>
                <a:schemeClr val="bg1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</a:rPr>
              <a:t>DURABILITY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585658DC-BC95-46B7-A72A-115CD7FE17C4}"/>
              </a:ext>
            </a:extLst>
          </p:cNvPr>
          <p:cNvSpPr/>
          <p:nvPr/>
        </p:nvSpPr>
        <p:spPr>
          <a:xfrm>
            <a:off x="727071" y="4508381"/>
            <a:ext cx="733674" cy="365760"/>
          </a:xfrm>
          <a:prstGeom prst="rect">
            <a:avLst/>
          </a:prstGeom>
          <a:solidFill>
            <a:srgbClr val="8C8C8C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900" dirty="0">
                <a:solidFill>
                  <a:schemeClr val="bg1"/>
                </a:solidFill>
              </a:rPr>
              <a:t>多功能 </a:t>
            </a:r>
            <a:r>
              <a:rPr lang="en-US" sz="900" dirty="0">
                <a:solidFill>
                  <a:schemeClr val="bg1"/>
                </a:solidFill>
              </a:rPr>
              <a:t>MULTI FUNCTIOAL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8FE5E0F-2101-4F3E-B389-73BB5D20A27D}"/>
              </a:ext>
            </a:extLst>
          </p:cNvPr>
          <p:cNvSpPr/>
          <p:nvPr/>
        </p:nvSpPr>
        <p:spPr>
          <a:xfrm>
            <a:off x="10849332" y="-1415143"/>
            <a:ext cx="2685335" cy="1415143"/>
          </a:xfrm>
          <a:prstGeom prst="rect">
            <a:avLst/>
          </a:prstGeom>
          <a:solidFill>
            <a:srgbClr val="7030A0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chemeClr val="bg1"/>
                </a:solidFill>
              </a:rPr>
              <a:t>@alex, </a:t>
            </a:r>
            <a:r>
              <a:rPr lang="zh-CN" altLang="en-US" sz="1100" dirty="0">
                <a:solidFill>
                  <a:schemeClr val="bg1"/>
                </a:solidFill>
              </a:rPr>
              <a:t>列举几个核心价位带产品，对比</a:t>
            </a:r>
            <a:r>
              <a:rPr lang="en-US" altLang="zh-CN" sz="1100" dirty="0">
                <a:solidFill>
                  <a:schemeClr val="bg1"/>
                </a:solidFill>
              </a:rPr>
              <a:t>FUNCTIONALITY</a:t>
            </a:r>
            <a:r>
              <a:rPr lang="zh-CN" altLang="en-US" sz="1100" dirty="0">
                <a:solidFill>
                  <a:schemeClr val="bg1"/>
                </a:solidFill>
              </a:rPr>
              <a:t>为主</a:t>
            </a:r>
            <a:endParaRPr lang="en-US" altLang="zh-CN" sz="1100" dirty="0">
              <a:solidFill>
                <a:schemeClr val="bg1"/>
              </a:solidFill>
            </a:endParaRP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100" dirty="0">
              <a:solidFill>
                <a:schemeClr val="bg1"/>
              </a:solidFill>
            </a:endParaRP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schemeClr val="bg1"/>
                </a:solidFill>
              </a:rPr>
              <a:t>可以竞速 </a:t>
            </a:r>
            <a:r>
              <a:rPr lang="en-US" altLang="zh-CN" sz="1100" dirty="0">
                <a:solidFill>
                  <a:schemeClr val="bg1"/>
                </a:solidFill>
              </a:rPr>
              <a:t>zoom fly </a:t>
            </a:r>
            <a:r>
              <a:rPr lang="zh-CN" altLang="en-US" sz="1100" dirty="0">
                <a:solidFill>
                  <a:schemeClr val="bg1"/>
                </a:solidFill>
              </a:rPr>
              <a:t>和</a:t>
            </a:r>
            <a:r>
              <a:rPr lang="en-US" altLang="zh-CN" sz="1100" dirty="0">
                <a:solidFill>
                  <a:schemeClr val="bg1"/>
                </a:solidFill>
              </a:rPr>
              <a:t>tempo</a:t>
            </a:r>
            <a:r>
              <a:rPr lang="zh-CN" altLang="en-US" sz="1100" dirty="0">
                <a:solidFill>
                  <a:schemeClr val="bg1"/>
                </a:solidFill>
              </a:rPr>
              <a:t>没有区分度可以在那一页提到，越野，训练，各一张</a:t>
            </a:r>
            <a:endParaRPr lang="en-US" altLang="zh-CN" sz="1100" dirty="0">
              <a:solidFill>
                <a:schemeClr val="bg1"/>
              </a:solidFill>
            </a:endParaRP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chemeClr val="bg1"/>
                </a:solidFill>
              </a:rPr>
              <a:t>&gt;&gt;</a:t>
            </a:r>
            <a:r>
              <a:rPr lang="zh-CN" altLang="en-US" sz="1100" dirty="0">
                <a:solidFill>
                  <a:schemeClr val="bg1"/>
                </a:solidFill>
              </a:rPr>
              <a:t>产品力上没有问题</a:t>
            </a:r>
            <a:endParaRPr lang="en-US" altLang="zh-CN" sz="1100" dirty="0">
              <a:solidFill>
                <a:schemeClr val="bg1"/>
              </a:solidFill>
            </a:endParaRP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891176BE-2F5E-4613-A335-97A0F276A595}"/>
              </a:ext>
            </a:extLst>
          </p:cNvPr>
          <p:cNvCxnSpPr>
            <a:cxnSpLocks/>
          </p:cNvCxnSpPr>
          <p:nvPr/>
        </p:nvCxnSpPr>
        <p:spPr>
          <a:xfrm>
            <a:off x="9305090" y="1993910"/>
            <a:ext cx="0" cy="4114800"/>
          </a:xfrm>
          <a:prstGeom prst="line">
            <a:avLst/>
          </a:prstGeom>
          <a:noFill/>
          <a:ln w="9525" cap="flat">
            <a:solidFill>
              <a:srgbClr val="CDCDCD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8" name="Straight Connector 157">
            <a:extLst>
              <a:ext uri="{FF2B5EF4-FFF2-40B4-BE49-F238E27FC236}">
                <a16:creationId xmlns:a16="http://schemas.microsoft.com/office/drawing/2014/main" id="{6D44CD8F-C8C5-4711-9AB4-3A4EDC65ED56}"/>
              </a:ext>
            </a:extLst>
          </p:cNvPr>
          <p:cNvCxnSpPr>
            <a:cxnSpLocks/>
          </p:cNvCxnSpPr>
          <p:nvPr/>
        </p:nvCxnSpPr>
        <p:spPr>
          <a:xfrm>
            <a:off x="10608074" y="1990246"/>
            <a:ext cx="0" cy="4114800"/>
          </a:xfrm>
          <a:prstGeom prst="line">
            <a:avLst/>
          </a:prstGeom>
          <a:noFill/>
          <a:ln w="9525" cap="flat">
            <a:solidFill>
              <a:srgbClr val="CDCDCD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4DE062F1-598E-4153-B3FB-5CF401635EBC}"/>
              </a:ext>
            </a:extLst>
          </p:cNvPr>
          <p:cNvCxnSpPr>
            <a:cxnSpLocks/>
          </p:cNvCxnSpPr>
          <p:nvPr/>
        </p:nvCxnSpPr>
        <p:spPr>
          <a:xfrm>
            <a:off x="11911061" y="1972889"/>
            <a:ext cx="0" cy="4114800"/>
          </a:xfrm>
          <a:prstGeom prst="line">
            <a:avLst/>
          </a:prstGeom>
          <a:noFill/>
          <a:ln w="9525" cap="flat">
            <a:solidFill>
              <a:srgbClr val="CDCDCD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CB2DC9E9-B19A-496B-A3B4-5B2B64721280}"/>
              </a:ext>
            </a:extLst>
          </p:cNvPr>
          <p:cNvCxnSpPr>
            <a:cxnSpLocks/>
          </p:cNvCxnSpPr>
          <p:nvPr/>
        </p:nvCxnSpPr>
        <p:spPr>
          <a:xfrm>
            <a:off x="4093154" y="1984642"/>
            <a:ext cx="0" cy="4114800"/>
          </a:xfrm>
          <a:prstGeom prst="line">
            <a:avLst/>
          </a:prstGeom>
          <a:noFill/>
          <a:ln w="9525" cap="flat">
            <a:solidFill>
              <a:srgbClr val="CDCDCD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173A32CB-A6C7-4140-A4B5-26B7965130AD}"/>
              </a:ext>
            </a:extLst>
          </p:cNvPr>
          <p:cNvSpPr txBox="1"/>
          <p:nvPr/>
        </p:nvSpPr>
        <p:spPr>
          <a:xfrm>
            <a:off x="2779828" y="2087902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en-US" altLang="zh-CN" sz="1000" dirty="0" err="1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Kayano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6553F498-0F1B-46EF-965C-8DD2EAE9DE6D}"/>
              </a:ext>
            </a:extLst>
          </p:cNvPr>
          <p:cNvSpPr txBox="1"/>
          <p:nvPr/>
        </p:nvSpPr>
        <p:spPr>
          <a:xfrm>
            <a:off x="2779827" y="4885998"/>
            <a:ext cx="137307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Top-level upper support and outsole wear-resistance</a:t>
            </a:r>
          </a:p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Friendly to new runners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EAA78723-89C0-4605-A1F9-1303C7446AAD}"/>
              </a:ext>
            </a:extLst>
          </p:cNvPr>
          <p:cNvSpPr txBox="1"/>
          <p:nvPr/>
        </p:nvSpPr>
        <p:spPr>
          <a:xfrm>
            <a:off x="2779828" y="2469576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1,390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993F07D1-28B0-4F72-B7F5-44F884BC226F}"/>
              </a:ext>
            </a:extLst>
          </p:cNvPr>
          <p:cNvSpPr txBox="1"/>
          <p:nvPr/>
        </p:nvSpPr>
        <p:spPr>
          <a:xfrm>
            <a:off x="2779828" y="2791701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2,303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63EA5B45-1D87-4FE6-A903-B39E6D58167E}"/>
              </a:ext>
            </a:extLst>
          </p:cNvPr>
          <p:cNvSpPr txBox="1"/>
          <p:nvPr/>
        </p:nvSpPr>
        <p:spPr>
          <a:xfrm>
            <a:off x="2795154" y="5757466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Poor breathability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A3B33ADA-7F1C-41D7-80ED-BD26351CDA80}"/>
              </a:ext>
            </a:extLst>
          </p:cNvPr>
          <p:cNvSpPr txBox="1"/>
          <p:nvPr/>
        </p:nvSpPr>
        <p:spPr>
          <a:xfrm>
            <a:off x="2779828" y="3171230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BCA4C88-6810-4319-89AC-70F5B40CFBAD}"/>
              </a:ext>
            </a:extLst>
          </p:cNvPr>
          <p:cNvSpPr txBox="1"/>
          <p:nvPr/>
        </p:nvSpPr>
        <p:spPr>
          <a:xfrm>
            <a:off x="2779828" y="4255021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CE004136-5D2D-49A0-95F9-02DECB3D355A}"/>
              </a:ext>
            </a:extLst>
          </p:cNvPr>
          <p:cNvSpPr txBox="1"/>
          <p:nvPr/>
        </p:nvSpPr>
        <p:spPr>
          <a:xfrm>
            <a:off x="2779828" y="4610886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37" name="TextBox 193">
            <a:extLst>
              <a:ext uri="{FF2B5EF4-FFF2-40B4-BE49-F238E27FC236}">
                <a16:creationId xmlns:a16="http://schemas.microsoft.com/office/drawing/2014/main" id="{91DF7428-7C92-4C96-B7DA-DDDBF56B89DF}"/>
              </a:ext>
            </a:extLst>
          </p:cNvPr>
          <p:cNvSpPr txBox="1"/>
          <p:nvPr/>
        </p:nvSpPr>
        <p:spPr>
          <a:xfrm>
            <a:off x="2779828" y="3881510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38" name="TextBox 181">
            <a:extLst>
              <a:ext uri="{FF2B5EF4-FFF2-40B4-BE49-F238E27FC236}">
                <a16:creationId xmlns:a16="http://schemas.microsoft.com/office/drawing/2014/main" id="{2694F104-1738-4CFD-9B20-5ADDCE4A3B55}"/>
              </a:ext>
            </a:extLst>
          </p:cNvPr>
          <p:cNvSpPr txBox="1"/>
          <p:nvPr/>
        </p:nvSpPr>
        <p:spPr>
          <a:xfrm>
            <a:off x="2779828" y="3493210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9124CD14-1255-4CE7-8249-C48475A6F67C}"/>
              </a:ext>
            </a:extLst>
          </p:cNvPr>
          <p:cNvSpPr txBox="1"/>
          <p:nvPr/>
        </p:nvSpPr>
        <p:spPr>
          <a:xfrm>
            <a:off x="4074023" y="2105955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Nimbus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516FE68-0AF8-4DC5-A18B-B557E391F1EF}"/>
              </a:ext>
            </a:extLst>
          </p:cNvPr>
          <p:cNvSpPr txBox="1"/>
          <p:nvPr/>
        </p:nvSpPr>
        <p:spPr>
          <a:xfrm>
            <a:off x="4058675" y="4916824"/>
            <a:ext cx="137307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8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Top-level cushioning</a:t>
            </a:r>
          </a:p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8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Very soft and agile, with strong anti-torsion</a:t>
            </a:r>
          </a:p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8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Excellent lockdown on heels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6BC9D6C-EBC4-4E3A-97B1-2CD0E5D81634}"/>
              </a:ext>
            </a:extLst>
          </p:cNvPr>
          <p:cNvSpPr txBox="1"/>
          <p:nvPr/>
        </p:nvSpPr>
        <p:spPr>
          <a:xfrm>
            <a:off x="4074023" y="2487629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1,290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A7441E34-9563-4ECA-9977-4D452594D301}"/>
              </a:ext>
            </a:extLst>
          </p:cNvPr>
          <p:cNvSpPr txBox="1"/>
          <p:nvPr/>
        </p:nvSpPr>
        <p:spPr>
          <a:xfrm>
            <a:off x="4074023" y="2809754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2,031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38F3DC65-773B-47C6-82BB-1B7E25017898}"/>
              </a:ext>
            </a:extLst>
          </p:cNvPr>
          <p:cNvSpPr txBox="1"/>
          <p:nvPr/>
        </p:nvSpPr>
        <p:spPr>
          <a:xfrm>
            <a:off x="4075468" y="5751584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indent="-171450" defTabSz="825500" hangingPunct="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Poor breathability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10855BD-519C-42E4-9F64-7173070E537C}"/>
              </a:ext>
            </a:extLst>
          </p:cNvPr>
          <p:cNvSpPr txBox="1"/>
          <p:nvPr/>
        </p:nvSpPr>
        <p:spPr>
          <a:xfrm>
            <a:off x="4074023" y="318928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764881C1-FB37-4751-940F-55B9E268B76B}"/>
              </a:ext>
            </a:extLst>
          </p:cNvPr>
          <p:cNvSpPr txBox="1"/>
          <p:nvPr/>
        </p:nvSpPr>
        <p:spPr>
          <a:xfrm>
            <a:off x="4074023" y="4273074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73AD6DE9-CE0B-4421-825F-1D39901A19D1}"/>
              </a:ext>
            </a:extLst>
          </p:cNvPr>
          <p:cNvSpPr txBox="1"/>
          <p:nvPr/>
        </p:nvSpPr>
        <p:spPr>
          <a:xfrm>
            <a:off x="4074023" y="4628939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47" name="TextBox 193">
            <a:extLst>
              <a:ext uri="{FF2B5EF4-FFF2-40B4-BE49-F238E27FC236}">
                <a16:creationId xmlns:a16="http://schemas.microsoft.com/office/drawing/2014/main" id="{F32D54A2-A83D-499F-9ECE-DC6DA33B9537}"/>
              </a:ext>
            </a:extLst>
          </p:cNvPr>
          <p:cNvSpPr txBox="1"/>
          <p:nvPr/>
        </p:nvSpPr>
        <p:spPr>
          <a:xfrm>
            <a:off x="4074023" y="389956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48" name="TextBox 181">
            <a:extLst>
              <a:ext uri="{FF2B5EF4-FFF2-40B4-BE49-F238E27FC236}">
                <a16:creationId xmlns:a16="http://schemas.microsoft.com/office/drawing/2014/main" id="{615B7344-DFF9-4CD3-A014-CE07D73146F1}"/>
              </a:ext>
            </a:extLst>
          </p:cNvPr>
          <p:cNvSpPr txBox="1"/>
          <p:nvPr/>
        </p:nvSpPr>
        <p:spPr>
          <a:xfrm>
            <a:off x="4074023" y="351126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5C10844-6DBD-4389-985E-987DD5D1051F}"/>
              </a:ext>
            </a:extLst>
          </p:cNvPr>
          <p:cNvSpPr txBox="1"/>
          <p:nvPr/>
        </p:nvSpPr>
        <p:spPr>
          <a:xfrm>
            <a:off x="5385793" y="2108105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React Infinity Run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D48EA535-D62D-4684-B634-196639653743}"/>
              </a:ext>
            </a:extLst>
          </p:cNvPr>
          <p:cNvSpPr txBox="1"/>
          <p:nvPr/>
        </p:nvSpPr>
        <p:spPr>
          <a:xfrm>
            <a:off x="5355916" y="4913045"/>
            <a:ext cx="13730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8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Great support and stability thanks to the upgraded upper</a:t>
            </a:r>
          </a:p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8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Fascinating feet feel &amp; sufficient cushioning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67915E07-0F30-48FE-AA1C-DAF1F6291910}"/>
              </a:ext>
            </a:extLst>
          </p:cNvPr>
          <p:cNvSpPr txBox="1"/>
          <p:nvPr/>
        </p:nvSpPr>
        <p:spPr>
          <a:xfrm>
            <a:off x="5385793" y="2489779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1,299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D511349-1FEC-4764-9CF0-15199386112B}"/>
              </a:ext>
            </a:extLst>
          </p:cNvPr>
          <p:cNvSpPr txBox="1"/>
          <p:nvPr/>
        </p:nvSpPr>
        <p:spPr>
          <a:xfrm>
            <a:off x="5385793" y="2811904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782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AF47C346-EEE1-4E65-B3E6-BE361B666105}"/>
              </a:ext>
            </a:extLst>
          </p:cNvPr>
          <p:cNvSpPr txBox="1"/>
          <p:nvPr/>
        </p:nvSpPr>
        <p:spPr>
          <a:xfrm>
            <a:off x="5394252" y="5591272"/>
            <a:ext cx="1313324" cy="4965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8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New Upper does not look good</a:t>
            </a:r>
          </a:p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8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Heavier weight make it not suitable for speed run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7E19A191-0D0F-4FEB-9771-D19596A2811C}"/>
              </a:ext>
            </a:extLst>
          </p:cNvPr>
          <p:cNvSpPr txBox="1"/>
          <p:nvPr/>
        </p:nvSpPr>
        <p:spPr>
          <a:xfrm>
            <a:off x="5385793" y="319143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E47B4AF0-2C33-4122-8DFA-DBCE499357FD}"/>
              </a:ext>
            </a:extLst>
          </p:cNvPr>
          <p:cNvSpPr txBox="1"/>
          <p:nvPr/>
        </p:nvSpPr>
        <p:spPr>
          <a:xfrm>
            <a:off x="5385793" y="4275224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5A7B0A9C-B98F-4A0B-9115-60A2B1514E2C}"/>
              </a:ext>
            </a:extLst>
          </p:cNvPr>
          <p:cNvSpPr txBox="1"/>
          <p:nvPr/>
        </p:nvSpPr>
        <p:spPr>
          <a:xfrm>
            <a:off x="5385793" y="4631089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57" name="TextBox 193">
            <a:extLst>
              <a:ext uri="{FF2B5EF4-FFF2-40B4-BE49-F238E27FC236}">
                <a16:creationId xmlns:a16="http://schemas.microsoft.com/office/drawing/2014/main" id="{1C5D104F-1028-48A8-AC6C-60D8F82647C3}"/>
              </a:ext>
            </a:extLst>
          </p:cNvPr>
          <p:cNvSpPr txBox="1"/>
          <p:nvPr/>
        </p:nvSpPr>
        <p:spPr>
          <a:xfrm>
            <a:off x="5385793" y="390171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58" name="TextBox 181">
            <a:extLst>
              <a:ext uri="{FF2B5EF4-FFF2-40B4-BE49-F238E27FC236}">
                <a16:creationId xmlns:a16="http://schemas.microsoft.com/office/drawing/2014/main" id="{EB19BAEB-9FFF-46AB-96D1-CDC03FA9E5CA}"/>
              </a:ext>
            </a:extLst>
          </p:cNvPr>
          <p:cNvSpPr txBox="1"/>
          <p:nvPr/>
        </p:nvSpPr>
        <p:spPr>
          <a:xfrm>
            <a:off x="5385793" y="351341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239CCB9-8F90-4BB0-8EAF-76C5DA69BDFF}"/>
              </a:ext>
            </a:extLst>
          </p:cNvPr>
          <p:cNvSpPr txBox="1"/>
          <p:nvPr/>
        </p:nvSpPr>
        <p:spPr>
          <a:xfrm>
            <a:off x="9310056" y="2087902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Pegasus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0D395442-EC37-4352-92B8-3E3482C4FF9D}"/>
              </a:ext>
            </a:extLst>
          </p:cNvPr>
          <p:cNvSpPr txBox="1"/>
          <p:nvPr/>
        </p:nvSpPr>
        <p:spPr>
          <a:xfrm>
            <a:off x="6688776" y="4932165"/>
            <a:ext cx="131332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Great shoe for new runners</a:t>
            </a:r>
          </a:p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Looks is easy to style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DE465434-EB1F-4CA4-8F6A-796B38BC134C}"/>
              </a:ext>
            </a:extLst>
          </p:cNvPr>
          <p:cNvSpPr txBox="1"/>
          <p:nvPr/>
        </p:nvSpPr>
        <p:spPr>
          <a:xfrm>
            <a:off x="9310056" y="2469576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899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6BD3AFE2-2916-43FF-A9FB-25F91FD6BC96}"/>
              </a:ext>
            </a:extLst>
          </p:cNvPr>
          <p:cNvSpPr txBox="1"/>
          <p:nvPr/>
        </p:nvSpPr>
        <p:spPr>
          <a:xfrm>
            <a:off x="9310056" y="2791701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3,796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579C0BBF-0EFA-469E-9BE7-CE87A77A56A2}"/>
              </a:ext>
            </a:extLst>
          </p:cNvPr>
          <p:cNvSpPr txBox="1"/>
          <p:nvPr/>
        </p:nvSpPr>
        <p:spPr>
          <a:xfrm>
            <a:off x="6688776" y="5618988"/>
            <a:ext cx="131332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Poor quality</a:t>
            </a:r>
          </a:p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Hard outsole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FD254A4F-6880-4F2C-A899-C9ABB4A13230}"/>
              </a:ext>
            </a:extLst>
          </p:cNvPr>
          <p:cNvSpPr txBox="1"/>
          <p:nvPr/>
        </p:nvSpPr>
        <p:spPr>
          <a:xfrm>
            <a:off x="9310056" y="3171230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F5D87B53-241E-463A-A1C0-D840ACF5FF5F}"/>
              </a:ext>
            </a:extLst>
          </p:cNvPr>
          <p:cNvSpPr txBox="1"/>
          <p:nvPr/>
        </p:nvSpPr>
        <p:spPr>
          <a:xfrm>
            <a:off x="9310056" y="4255021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7DE9B639-013F-4ED7-B9B4-4BAD73092D74}"/>
              </a:ext>
            </a:extLst>
          </p:cNvPr>
          <p:cNvSpPr txBox="1"/>
          <p:nvPr/>
        </p:nvSpPr>
        <p:spPr>
          <a:xfrm>
            <a:off x="9310056" y="4610886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67" name="TextBox 193">
            <a:extLst>
              <a:ext uri="{FF2B5EF4-FFF2-40B4-BE49-F238E27FC236}">
                <a16:creationId xmlns:a16="http://schemas.microsoft.com/office/drawing/2014/main" id="{694C3A2A-9D33-41E5-A79C-70F99A383B7D}"/>
              </a:ext>
            </a:extLst>
          </p:cNvPr>
          <p:cNvSpPr txBox="1"/>
          <p:nvPr/>
        </p:nvSpPr>
        <p:spPr>
          <a:xfrm>
            <a:off x="9310056" y="3881510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68" name="TextBox 181">
            <a:extLst>
              <a:ext uri="{FF2B5EF4-FFF2-40B4-BE49-F238E27FC236}">
                <a16:creationId xmlns:a16="http://schemas.microsoft.com/office/drawing/2014/main" id="{C55B3907-D8FD-4D78-B181-59E683BA0D89}"/>
              </a:ext>
            </a:extLst>
          </p:cNvPr>
          <p:cNvSpPr txBox="1"/>
          <p:nvPr/>
        </p:nvSpPr>
        <p:spPr>
          <a:xfrm>
            <a:off x="9310056" y="3493210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DD5ECD17-862A-4A33-A412-43FE81E4CE9D}"/>
              </a:ext>
            </a:extLst>
          </p:cNvPr>
          <p:cNvSpPr txBox="1"/>
          <p:nvPr/>
        </p:nvSpPr>
        <p:spPr>
          <a:xfrm>
            <a:off x="7983540" y="2098524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en-US" altLang="zh-CN" sz="1000" dirty="0" err="1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Winflo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B30B2430-E832-4F84-8168-CE47C14B6D82}"/>
              </a:ext>
            </a:extLst>
          </p:cNvPr>
          <p:cNvSpPr txBox="1"/>
          <p:nvPr/>
        </p:nvSpPr>
        <p:spPr>
          <a:xfrm>
            <a:off x="7974508" y="4974654"/>
            <a:ext cx="13709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Midsole is soft, feel like stepping on cotton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32701EA-205C-4A71-B935-9E30FB6C6B89}"/>
              </a:ext>
            </a:extLst>
          </p:cNvPr>
          <p:cNvSpPr txBox="1"/>
          <p:nvPr/>
        </p:nvSpPr>
        <p:spPr>
          <a:xfrm>
            <a:off x="7983540" y="2480198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749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AF56C009-973F-46D5-884A-10827CCCCEB5}"/>
              </a:ext>
            </a:extLst>
          </p:cNvPr>
          <p:cNvSpPr txBox="1"/>
          <p:nvPr/>
        </p:nvSpPr>
        <p:spPr>
          <a:xfrm>
            <a:off x="7983540" y="280232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8,291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F052F7E2-01E3-4342-A4E0-35CA6098456B}"/>
              </a:ext>
            </a:extLst>
          </p:cNvPr>
          <p:cNvSpPr txBox="1"/>
          <p:nvPr/>
        </p:nvSpPr>
        <p:spPr>
          <a:xfrm>
            <a:off x="7983540" y="5691165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Insufficient stability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EF177A62-E22E-4300-B5A6-62CA36D2895F}"/>
              </a:ext>
            </a:extLst>
          </p:cNvPr>
          <p:cNvSpPr txBox="1"/>
          <p:nvPr/>
        </p:nvSpPr>
        <p:spPr>
          <a:xfrm>
            <a:off x="7983540" y="3181852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67B78386-EF9F-4EC0-B850-7CA10D544F9E}"/>
              </a:ext>
            </a:extLst>
          </p:cNvPr>
          <p:cNvSpPr txBox="1"/>
          <p:nvPr/>
        </p:nvSpPr>
        <p:spPr>
          <a:xfrm>
            <a:off x="7983540" y="426564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74E0C829-A72A-410F-8B11-D507B93861BB}"/>
              </a:ext>
            </a:extLst>
          </p:cNvPr>
          <p:cNvSpPr txBox="1"/>
          <p:nvPr/>
        </p:nvSpPr>
        <p:spPr>
          <a:xfrm>
            <a:off x="7983540" y="4621508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77" name="TextBox 193">
            <a:extLst>
              <a:ext uri="{FF2B5EF4-FFF2-40B4-BE49-F238E27FC236}">
                <a16:creationId xmlns:a16="http://schemas.microsoft.com/office/drawing/2014/main" id="{FDEF655E-934E-4B9D-86A5-1F09AE6506BF}"/>
              </a:ext>
            </a:extLst>
          </p:cNvPr>
          <p:cNvSpPr txBox="1"/>
          <p:nvPr/>
        </p:nvSpPr>
        <p:spPr>
          <a:xfrm>
            <a:off x="7983540" y="3892132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78" name="TextBox 181">
            <a:extLst>
              <a:ext uri="{FF2B5EF4-FFF2-40B4-BE49-F238E27FC236}">
                <a16:creationId xmlns:a16="http://schemas.microsoft.com/office/drawing/2014/main" id="{43994551-659E-4B96-A709-B3DFA831CB3E}"/>
              </a:ext>
            </a:extLst>
          </p:cNvPr>
          <p:cNvSpPr txBox="1"/>
          <p:nvPr/>
        </p:nvSpPr>
        <p:spPr>
          <a:xfrm>
            <a:off x="7983540" y="3503832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65ED8236-9818-43FE-A809-8C5C7B282646}"/>
              </a:ext>
            </a:extLst>
          </p:cNvPr>
          <p:cNvSpPr txBox="1"/>
          <p:nvPr/>
        </p:nvSpPr>
        <p:spPr>
          <a:xfrm>
            <a:off x="10604287" y="2087902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GT 2000 10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3CE7ED9A-AB6A-4A03-8946-07D8DE59E115}"/>
              </a:ext>
            </a:extLst>
          </p:cNvPr>
          <p:cNvSpPr txBox="1"/>
          <p:nvPr/>
        </p:nvSpPr>
        <p:spPr>
          <a:xfrm>
            <a:off x="9279020" y="4856330"/>
            <a:ext cx="139592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The best running shoes for every runner</a:t>
            </a:r>
          </a:p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Well-balanced functionalities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42164872-EECD-4455-B4CE-00C8FED46F64}"/>
              </a:ext>
            </a:extLst>
          </p:cNvPr>
          <p:cNvSpPr txBox="1"/>
          <p:nvPr/>
        </p:nvSpPr>
        <p:spPr>
          <a:xfrm>
            <a:off x="10604287" y="2469576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890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341BE666-D774-4EEB-898E-D5FCD83A3F71}"/>
              </a:ext>
            </a:extLst>
          </p:cNvPr>
          <p:cNvSpPr txBox="1"/>
          <p:nvPr/>
        </p:nvSpPr>
        <p:spPr>
          <a:xfrm>
            <a:off x="10604287" y="2791701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2,503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5FDD5D79-D89A-4288-B90A-77665F321825}"/>
              </a:ext>
            </a:extLst>
          </p:cNvPr>
          <p:cNvSpPr txBox="1"/>
          <p:nvPr/>
        </p:nvSpPr>
        <p:spPr>
          <a:xfrm>
            <a:off x="9285667" y="5618987"/>
            <a:ext cx="1318619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indent="-171450" defTabSz="825500" hangingPunct="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Lack of lockdown on heels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82AD3A9E-831F-4AB9-90A5-AC135BCEF45C}"/>
              </a:ext>
            </a:extLst>
          </p:cNvPr>
          <p:cNvSpPr txBox="1"/>
          <p:nvPr/>
        </p:nvSpPr>
        <p:spPr>
          <a:xfrm>
            <a:off x="10604287" y="3171230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E98C2127-0B53-47EC-A840-6037506CA122}"/>
              </a:ext>
            </a:extLst>
          </p:cNvPr>
          <p:cNvSpPr txBox="1"/>
          <p:nvPr/>
        </p:nvSpPr>
        <p:spPr>
          <a:xfrm>
            <a:off x="10604287" y="4255021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4B7EF151-EB28-4355-9A34-CD5995280688}"/>
              </a:ext>
            </a:extLst>
          </p:cNvPr>
          <p:cNvSpPr txBox="1"/>
          <p:nvPr/>
        </p:nvSpPr>
        <p:spPr>
          <a:xfrm>
            <a:off x="10604287" y="4610886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87" name="TextBox 193">
            <a:extLst>
              <a:ext uri="{FF2B5EF4-FFF2-40B4-BE49-F238E27FC236}">
                <a16:creationId xmlns:a16="http://schemas.microsoft.com/office/drawing/2014/main" id="{97D168B0-7F2F-4392-81E9-E75FC04066D1}"/>
              </a:ext>
            </a:extLst>
          </p:cNvPr>
          <p:cNvSpPr txBox="1"/>
          <p:nvPr/>
        </p:nvSpPr>
        <p:spPr>
          <a:xfrm>
            <a:off x="10604287" y="3881510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88" name="TextBox 181">
            <a:extLst>
              <a:ext uri="{FF2B5EF4-FFF2-40B4-BE49-F238E27FC236}">
                <a16:creationId xmlns:a16="http://schemas.microsoft.com/office/drawing/2014/main" id="{79718349-E7A4-467A-B9D5-D7D0C6C433A1}"/>
              </a:ext>
            </a:extLst>
          </p:cNvPr>
          <p:cNvSpPr txBox="1"/>
          <p:nvPr/>
        </p:nvSpPr>
        <p:spPr>
          <a:xfrm>
            <a:off x="10604287" y="3493210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B2A0F657-2DE1-431B-B830-3BF608F6A3D0}"/>
              </a:ext>
            </a:extLst>
          </p:cNvPr>
          <p:cNvSpPr txBox="1"/>
          <p:nvPr/>
        </p:nvSpPr>
        <p:spPr>
          <a:xfrm>
            <a:off x="6719435" y="2087902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Gel-Flux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A300C997-0452-4390-902C-45C1E860D900}"/>
              </a:ext>
            </a:extLst>
          </p:cNvPr>
          <p:cNvSpPr txBox="1"/>
          <p:nvPr/>
        </p:nvSpPr>
        <p:spPr>
          <a:xfrm>
            <a:off x="10613255" y="4855219"/>
            <a:ext cx="138582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8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Great shoe for light weight runners with balanced performance</a:t>
            </a:r>
          </a:p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8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Outsole technology is worthy of its reputation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2739A757-39CD-4F6B-98B0-D956177B46CE}"/>
              </a:ext>
            </a:extLst>
          </p:cNvPr>
          <p:cNvSpPr txBox="1"/>
          <p:nvPr/>
        </p:nvSpPr>
        <p:spPr>
          <a:xfrm>
            <a:off x="6719435" y="2469576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690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E7EFC335-6278-4F7F-917D-F3C7B62442DF}"/>
              </a:ext>
            </a:extLst>
          </p:cNvPr>
          <p:cNvSpPr txBox="1"/>
          <p:nvPr/>
        </p:nvSpPr>
        <p:spPr>
          <a:xfrm>
            <a:off x="6719435" y="2791701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9,210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096ED70F-F026-4147-865D-37B61F2962F2}"/>
              </a:ext>
            </a:extLst>
          </p:cNvPr>
          <p:cNvSpPr txBox="1"/>
          <p:nvPr/>
        </p:nvSpPr>
        <p:spPr>
          <a:xfrm>
            <a:off x="10613255" y="568054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Upper not durable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C793B57F-3E5F-4019-AFB8-6FD5D9BE4F6F}"/>
              </a:ext>
            </a:extLst>
          </p:cNvPr>
          <p:cNvSpPr txBox="1"/>
          <p:nvPr/>
        </p:nvSpPr>
        <p:spPr>
          <a:xfrm>
            <a:off x="6719435" y="3171230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7C74D54A-4D7C-4099-A01A-750AC3358DD4}"/>
              </a:ext>
            </a:extLst>
          </p:cNvPr>
          <p:cNvSpPr txBox="1"/>
          <p:nvPr/>
        </p:nvSpPr>
        <p:spPr>
          <a:xfrm>
            <a:off x="6719435" y="4255021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784B7A00-BC02-4CED-AC1B-9FBE95765AEB}"/>
              </a:ext>
            </a:extLst>
          </p:cNvPr>
          <p:cNvSpPr txBox="1"/>
          <p:nvPr/>
        </p:nvSpPr>
        <p:spPr>
          <a:xfrm>
            <a:off x="6719435" y="4610886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97" name="TextBox 193">
            <a:extLst>
              <a:ext uri="{FF2B5EF4-FFF2-40B4-BE49-F238E27FC236}">
                <a16:creationId xmlns:a16="http://schemas.microsoft.com/office/drawing/2014/main" id="{28771CE6-9205-4694-B9F1-8CD687D746D6}"/>
              </a:ext>
            </a:extLst>
          </p:cNvPr>
          <p:cNvSpPr txBox="1"/>
          <p:nvPr/>
        </p:nvSpPr>
        <p:spPr>
          <a:xfrm>
            <a:off x="6719435" y="3881510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98" name="TextBox 181">
            <a:extLst>
              <a:ext uri="{FF2B5EF4-FFF2-40B4-BE49-F238E27FC236}">
                <a16:creationId xmlns:a16="http://schemas.microsoft.com/office/drawing/2014/main" id="{1A44BBC4-23ED-43AE-97D7-4595F20E010D}"/>
              </a:ext>
            </a:extLst>
          </p:cNvPr>
          <p:cNvSpPr txBox="1"/>
          <p:nvPr/>
        </p:nvSpPr>
        <p:spPr>
          <a:xfrm>
            <a:off x="6719435" y="3493210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464F6C4-93E6-40CE-81D7-0198515E74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038464" y="1282820"/>
            <a:ext cx="837449" cy="6277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7B249A8-06F4-41E8-90C9-5964781B253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9402" b="15474"/>
          <a:stretch/>
        </p:blipFill>
        <p:spPr>
          <a:xfrm flipH="1">
            <a:off x="1706734" y="1341066"/>
            <a:ext cx="862940" cy="5619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AD7096-0B9B-4967-85B9-176C0FADBF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344703" y="1268742"/>
            <a:ext cx="837450" cy="6277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5813C1D-DED8-4727-A9A4-BBF36EBC12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5669535" y="1239395"/>
            <a:ext cx="820005" cy="71613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CBB016A-59B9-4A64-9177-FE953CE060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10833996" y="1250104"/>
            <a:ext cx="842467" cy="63154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E520006-8D56-445E-B188-9EC488B14C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7018410" y="1295148"/>
            <a:ext cx="745673" cy="558981"/>
          </a:xfrm>
          <a:prstGeom prst="rect">
            <a:avLst/>
          </a:prstGeom>
        </p:spPr>
      </p:pic>
      <p:sp>
        <p:nvSpPr>
          <p:cNvPr id="308" name="TextBox 307">
            <a:extLst>
              <a:ext uri="{FF2B5EF4-FFF2-40B4-BE49-F238E27FC236}">
                <a16:creationId xmlns:a16="http://schemas.microsoft.com/office/drawing/2014/main" id="{631C34A5-DA40-425A-B99C-53F2488C831A}"/>
              </a:ext>
            </a:extLst>
          </p:cNvPr>
          <p:cNvSpPr txBox="1"/>
          <p:nvPr/>
        </p:nvSpPr>
        <p:spPr>
          <a:xfrm>
            <a:off x="306066" y="857817"/>
            <a:ext cx="128016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JOGGING</a:t>
            </a:r>
            <a:endParaRPr lang="en-US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2585D7B-A02F-4370-9BD7-37E6AB1A781A}"/>
              </a:ext>
            </a:extLst>
          </p:cNvPr>
          <p:cNvSpPr txBox="1"/>
          <p:nvPr/>
        </p:nvSpPr>
        <p:spPr>
          <a:xfrm>
            <a:off x="1323975" y="863122"/>
            <a:ext cx="87630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altLang="zh-CN" sz="1200" dirty="0"/>
              <a:t>RMB&lt;1000</a:t>
            </a:r>
            <a:endParaRPr lang="en-US" sz="1200" dirty="0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36466BD-C755-4242-9CED-CBFFCC2E488C}"/>
              </a:ext>
            </a:extLst>
          </p:cNvPr>
          <p:cNvCxnSpPr>
            <a:cxnSpLocks/>
            <a:endCxn id="143" idx="3"/>
          </p:cNvCxnSpPr>
          <p:nvPr/>
        </p:nvCxnSpPr>
        <p:spPr>
          <a:xfrm flipH="1">
            <a:off x="2200275" y="1001622"/>
            <a:ext cx="4352926" cy="0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olid"/>
            <a:miter lim="400000"/>
            <a:headEnd type="none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2A7FF384-67E2-4913-B700-AA42CF3732EC}"/>
              </a:ext>
            </a:extLst>
          </p:cNvPr>
          <p:cNvSpPr txBox="1"/>
          <p:nvPr/>
        </p:nvSpPr>
        <p:spPr>
          <a:xfrm>
            <a:off x="6581775" y="838200"/>
            <a:ext cx="895350" cy="27699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200" dirty="0"/>
              <a:t>RMB&gt;1000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605974D-7D42-4978-BBAB-685816EC2955}"/>
              </a:ext>
            </a:extLst>
          </p:cNvPr>
          <p:cNvCxnSpPr>
            <a:cxnSpLocks/>
            <a:endCxn id="151" idx="3"/>
          </p:cNvCxnSpPr>
          <p:nvPr/>
        </p:nvCxnSpPr>
        <p:spPr>
          <a:xfrm flipH="1" flipV="1">
            <a:off x="7477125" y="976700"/>
            <a:ext cx="4257676" cy="21262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olid"/>
            <a:miter lim="400000"/>
            <a:headEnd type="none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Shape 43">
            <a:extLst>
              <a:ext uri="{FF2B5EF4-FFF2-40B4-BE49-F238E27FC236}">
                <a16:creationId xmlns:a16="http://schemas.microsoft.com/office/drawing/2014/main" id="{74D4A694-310C-4342-B72B-12D6CE3B65FD}"/>
              </a:ext>
            </a:extLst>
          </p:cNvPr>
          <p:cNvSpPr>
            <a:spLocks noChangeAspect="1"/>
          </p:cNvSpPr>
          <p:nvPr/>
        </p:nvSpPr>
        <p:spPr>
          <a:xfrm>
            <a:off x="5787741" y="1215899"/>
            <a:ext cx="367308" cy="125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19735" extrusionOk="0">
                <a:moveTo>
                  <a:pt x="21286" y="0"/>
                </a:moveTo>
                <a:lnTo>
                  <a:pt x="5715" y="17533"/>
                </a:lnTo>
                <a:cubicBezTo>
                  <a:pt x="4041" y="19421"/>
                  <a:pt x="1406" y="21600"/>
                  <a:pt x="300" y="16988"/>
                </a:cubicBezTo>
                <a:cubicBezTo>
                  <a:pt x="-314" y="14436"/>
                  <a:pt x="68" y="10434"/>
                  <a:pt x="965" y="6767"/>
                </a:cubicBezTo>
                <a:cubicBezTo>
                  <a:pt x="1541" y="4421"/>
                  <a:pt x="2277" y="2281"/>
                  <a:pt x="3016" y="133"/>
                </a:cubicBezTo>
                <a:cubicBezTo>
                  <a:pt x="2603" y="1880"/>
                  <a:pt x="1460" y="7753"/>
                  <a:pt x="2977" y="10628"/>
                </a:cubicBezTo>
                <a:cubicBezTo>
                  <a:pt x="3568" y="11744"/>
                  <a:pt x="4608" y="11863"/>
                  <a:pt x="5894" y="10933"/>
                </a:cubicBezTo>
                <a:cubicBezTo>
                  <a:pt x="5894" y="10933"/>
                  <a:pt x="21286" y="0"/>
                  <a:pt x="21286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algn="l" defTabSz="228582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/>
          </a:p>
        </p:txBody>
      </p:sp>
      <p:pic>
        <p:nvPicPr>
          <p:cNvPr id="299" name="Picture 2">
            <a:extLst>
              <a:ext uri="{FF2B5EF4-FFF2-40B4-BE49-F238E27FC236}">
                <a16:creationId xmlns:a16="http://schemas.microsoft.com/office/drawing/2014/main" id="{E69EED21-58C4-4B45-9BF1-DB71B79EE1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" t="7960" r="18479" b="12378"/>
          <a:stretch/>
        </p:blipFill>
        <p:spPr bwMode="auto">
          <a:xfrm>
            <a:off x="1925435" y="1210978"/>
            <a:ext cx="267748" cy="17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0" name="Picture 299">
            <a:extLst>
              <a:ext uri="{FF2B5EF4-FFF2-40B4-BE49-F238E27FC236}">
                <a16:creationId xmlns:a16="http://schemas.microsoft.com/office/drawing/2014/main" id="{8C60DA15-69A3-4BA3-A133-6ACC9CD45A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28405" y="1222070"/>
            <a:ext cx="394446" cy="149249"/>
          </a:xfrm>
          <a:prstGeom prst="rect">
            <a:avLst/>
          </a:prstGeom>
        </p:spPr>
      </p:pic>
      <p:pic>
        <p:nvPicPr>
          <p:cNvPr id="301" name="Picture 300">
            <a:extLst>
              <a:ext uri="{FF2B5EF4-FFF2-40B4-BE49-F238E27FC236}">
                <a16:creationId xmlns:a16="http://schemas.microsoft.com/office/drawing/2014/main" id="{D3B4E7C7-56A3-42D3-875C-A86F724367F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58073" y="1229190"/>
            <a:ext cx="394446" cy="149249"/>
          </a:xfrm>
          <a:prstGeom prst="rect">
            <a:avLst/>
          </a:prstGeom>
        </p:spPr>
      </p:pic>
      <p:sp>
        <p:nvSpPr>
          <p:cNvPr id="303" name="Shape 43">
            <a:extLst>
              <a:ext uri="{FF2B5EF4-FFF2-40B4-BE49-F238E27FC236}">
                <a16:creationId xmlns:a16="http://schemas.microsoft.com/office/drawing/2014/main" id="{5A1FEE78-23B7-4344-BB2D-E82DDCE8FDE2}"/>
              </a:ext>
            </a:extLst>
          </p:cNvPr>
          <p:cNvSpPr>
            <a:spLocks noChangeAspect="1"/>
          </p:cNvSpPr>
          <p:nvPr/>
        </p:nvSpPr>
        <p:spPr>
          <a:xfrm>
            <a:off x="9722469" y="1208838"/>
            <a:ext cx="367308" cy="125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19735" extrusionOk="0">
                <a:moveTo>
                  <a:pt x="21286" y="0"/>
                </a:moveTo>
                <a:lnTo>
                  <a:pt x="5715" y="17533"/>
                </a:lnTo>
                <a:cubicBezTo>
                  <a:pt x="4041" y="19421"/>
                  <a:pt x="1406" y="21600"/>
                  <a:pt x="300" y="16988"/>
                </a:cubicBezTo>
                <a:cubicBezTo>
                  <a:pt x="-314" y="14436"/>
                  <a:pt x="68" y="10434"/>
                  <a:pt x="965" y="6767"/>
                </a:cubicBezTo>
                <a:cubicBezTo>
                  <a:pt x="1541" y="4421"/>
                  <a:pt x="2277" y="2281"/>
                  <a:pt x="3016" y="133"/>
                </a:cubicBezTo>
                <a:cubicBezTo>
                  <a:pt x="2603" y="1880"/>
                  <a:pt x="1460" y="7753"/>
                  <a:pt x="2977" y="10628"/>
                </a:cubicBezTo>
                <a:cubicBezTo>
                  <a:pt x="3568" y="11744"/>
                  <a:pt x="4608" y="11863"/>
                  <a:pt x="5894" y="10933"/>
                </a:cubicBezTo>
                <a:cubicBezTo>
                  <a:pt x="5894" y="10933"/>
                  <a:pt x="21286" y="0"/>
                  <a:pt x="21286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algn="l" defTabSz="228582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/>
          </a:p>
        </p:txBody>
      </p:sp>
      <p:sp>
        <p:nvSpPr>
          <p:cNvPr id="304" name="Shape 43">
            <a:extLst>
              <a:ext uri="{FF2B5EF4-FFF2-40B4-BE49-F238E27FC236}">
                <a16:creationId xmlns:a16="http://schemas.microsoft.com/office/drawing/2014/main" id="{E7417891-3A25-4E05-BA9F-0849A3720AB5}"/>
              </a:ext>
            </a:extLst>
          </p:cNvPr>
          <p:cNvSpPr>
            <a:spLocks noChangeAspect="1"/>
          </p:cNvSpPr>
          <p:nvPr/>
        </p:nvSpPr>
        <p:spPr>
          <a:xfrm>
            <a:off x="8419939" y="1215899"/>
            <a:ext cx="367308" cy="125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19735" extrusionOk="0">
                <a:moveTo>
                  <a:pt x="21286" y="0"/>
                </a:moveTo>
                <a:lnTo>
                  <a:pt x="5715" y="17533"/>
                </a:lnTo>
                <a:cubicBezTo>
                  <a:pt x="4041" y="19421"/>
                  <a:pt x="1406" y="21600"/>
                  <a:pt x="300" y="16988"/>
                </a:cubicBezTo>
                <a:cubicBezTo>
                  <a:pt x="-314" y="14436"/>
                  <a:pt x="68" y="10434"/>
                  <a:pt x="965" y="6767"/>
                </a:cubicBezTo>
                <a:cubicBezTo>
                  <a:pt x="1541" y="4421"/>
                  <a:pt x="2277" y="2281"/>
                  <a:pt x="3016" y="133"/>
                </a:cubicBezTo>
                <a:cubicBezTo>
                  <a:pt x="2603" y="1880"/>
                  <a:pt x="1460" y="7753"/>
                  <a:pt x="2977" y="10628"/>
                </a:cubicBezTo>
                <a:cubicBezTo>
                  <a:pt x="3568" y="11744"/>
                  <a:pt x="4608" y="11863"/>
                  <a:pt x="5894" y="10933"/>
                </a:cubicBezTo>
                <a:cubicBezTo>
                  <a:pt x="5894" y="10933"/>
                  <a:pt x="21286" y="0"/>
                  <a:pt x="21286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algn="l" defTabSz="228582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/>
          </a:p>
        </p:txBody>
      </p:sp>
      <p:pic>
        <p:nvPicPr>
          <p:cNvPr id="306" name="Picture 305">
            <a:extLst>
              <a:ext uri="{FF2B5EF4-FFF2-40B4-BE49-F238E27FC236}">
                <a16:creationId xmlns:a16="http://schemas.microsoft.com/office/drawing/2014/main" id="{99753838-4906-4D5C-A1E0-93C388335EB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24999" y="1208838"/>
            <a:ext cx="394446" cy="149249"/>
          </a:xfrm>
          <a:prstGeom prst="rect">
            <a:avLst/>
          </a:prstGeom>
        </p:spPr>
      </p:pic>
      <p:pic>
        <p:nvPicPr>
          <p:cNvPr id="307" name="Picture 306">
            <a:extLst>
              <a:ext uri="{FF2B5EF4-FFF2-40B4-BE49-F238E27FC236}">
                <a16:creationId xmlns:a16="http://schemas.microsoft.com/office/drawing/2014/main" id="{8D22A83F-6F57-4FCF-A915-86A918B4B7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90271" y="1217058"/>
            <a:ext cx="394446" cy="149249"/>
          </a:xfrm>
          <a:prstGeom prst="rect">
            <a:avLst/>
          </a:prstGeom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124B483B-8EC3-4944-98C0-9DF5972ECB2A}"/>
              </a:ext>
            </a:extLst>
          </p:cNvPr>
          <p:cNvSpPr/>
          <p:nvPr/>
        </p:nvSpPr>
        <p:spPr>
          <a:xfrm>
            <a:off x="6638925" y="1038226"/>
            <a:ext cx="47625" cy="5105400"/>
          </a:xfrm>
          <a:prstGeom prst="rect">
            <a:avLst/>
          </a:prstGeom>
          <a:pattFill prst="dkUpDiag">
            <a:fgClr>
              <a:schemeClr val="bg2"/>
            </a:fgClr>
            <a:bgClr>
              <a:schemeClr val="bg1"/>
            </a:bgClr>
          </a:patt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6" name="Right Triangle 165">
            <a:extLst>
              <a:ext uri="{FF2B5EF4-FFF2-40B4-BE49-F238E27FC236}">
                <a16:creationId xmlns:a16="http://schemas.microsoft.com/office/drawing/2014/main" id="{3D012990-A42B-4C59-A38C-EFE90A5FDF3E}"/>
              </a:ext>
            </a:extLst>
          </p:cNvPr>
          <p:cNvSpPr/>
          <p:nvPr/>
        </p:nvSpPr>
        <p:spPr>
          <a:xfrm flipH="1">
            <a:off x="11595858" y="313150"/>
            <a:ext cx="596138" cy="440004"/>
          </a:xfrm>
          <a:prstGeom prst="rtTriangle">
            <a:avLst/>
          </a:prstGeom>
          <a:solidFill>
            <a:schemeClr val="bg2">
              <a:lumMod val="20000"/>
              <a:lumOff val="80000"/>
            </a:schemeClr>
          </a:solidFill>
          <a:ln w="3175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" tIns="50800" rIns="27432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90EE5C4-70D7-4722-85DD-E726BF72F42E}"/>
              </a:ext>
            </a:extLst>
          </p:cNvPr>
          <p:cNvSpPr/>
          <p:nvPr/>
        </p:nvSpPr>
        <p:spPr>
          <a:xfrm>
            <a:off x="11595863" y="753153"/>
            <a:ext cx="596137" cy="274320"/>
          </a:xfrm>
          <a:prstGeom prst="rect">
            <a:avLst/>
          </a:prstGeom>
          <a:solidFill>
            <a:srgbClr val="005DA3"/>
          </a:solidFill>
          <a:ln w="3175">
            <a:solidFill>
              <a:schemeClr val="bg1"/>
            </a:solidFill>
          </a:ln>
        </p:spPr>
        <p:txBody>
          <a:bodyPr wrap="square" lIns="27432" rIns="27432" anchor="ctr">
            <a:noAutofit/>
          </a:bodyPr>
          <a:lstStyle/>
          <a:p>
            <a:pPr algn="r">
              <a:lnSpc>
                <a:spcPct val="80000"/>
              </a:lnSpc>
            </a:pPr>
            <a:r>
              <a:rPr lang="en-US" altLang="zh-CN" sz="700" dirty="0">
                <a:solidFill>
                  <a:schemeClr val="bg1"/>
                </a:solidFill>
                <a:latin typeface="Trade Gothic for Nike 365 BdCn" panose="020B0806040303020004" pitchFamily="34" charset="0"/>
              </a:rPr>
              <a:t>PRODUCT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ADE7148C-C706-4A7C-BEB2-E1CA6379CFC2}"/>
              </a:ext>
            </a:extLst>
          </p:cNvPr>
          <p:cNvSpPr/>
          <p:nvPr/>
        </p:nvSpPr>
        <p:spPr>
          <a:xfrm>
            <a:off x="11595863" y="1030978"/>
            <a:ext cx="596137" cy="274320"/>
          </a:xfrm>
          <a:prstGeom prst="rect">
            <a:avLst/>
          </a:prstGeom>
          <a:solidFill>
            <a:srgbClr val="E8E8E8"/>
          </a:solidFill>
          <a:ln w="3175">
            <a:solidFill>
              <a:schemeClr val="bg1"/>
            </a:solidFill>
          </a:ln>
        </p:spPr>
        <p:txBody>
          <a:bodyPr wrap="square" lIns="27432" rIns="27432" anchor="ctr">
            <a:noAutofit/>
          </a:bodyPr>
          <a:lstStyle/>
          <a:p>
            <a:pPr algn="r">
              <a:lnSpc>
                <a:spcPct val="80000"/>
              </a:lnSpc>
            </a:pPr>
            <a:r>
              <a:rPr lang="en-US" altLang="zh-CN" sz="700" dirty="0">
                <a:solidFill>
                  <a:srgbClr val="000000">
                    <a:lumMod val="50000"/>
                    <a:lumOff val="50000"/>
                  </a:srgbClr>
                </a:solidFill>
                <a:latin typeface="Trade Gothic for Nike 365 BdCn" panose="020B0806040303020004" pitchFamily="34" charset="0"/>
              </a:rPr>
              <a:t>PORTFOLIO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6C72AA79-FF7C-496C-93B1-E2083283DAA6}"/>
              </a:ext>
            </a:extLst>
          </p:cNvPr>
          <p:cNvGrpSpPr/>
          <p:nvPr/>
        </p:nvGrpSpPr>
        <p:grpSpPr>
          <a:xfrm>
            <a:off x="11386282" y="-44344"/>
            <a:ext cx="805718" cy="791136"/>
            <a:chOff x="11386282" y="-44344"/>
            <a:chExt cx="805718" cy="791136"/>
          </a:xfrm>
        </p:grpSpPr>
        <p:sp>
          <p:nvSpPr>
            <p:cNvPr id="172" name="Right Triangle 171">
              <a:extLst>
                <a:ext uri="{FF2B5EF4-FFF2-40B4-BE49-F238E27FC236}">
                  <a16:creationId xmlns:a16="http://schemas.microsoft.com/office/drawing/2014/main" id="{E3BC755F-76DB-4CBC-925F-3A9A679C63C4}"/>
                </a:ext>
              </a:extLst>
            </p:cNvPr>
            <p:cNvSpPr/>
            <p:nvPr/>
          </p:nvSpPr>
          <p:spPr>
            <a:xfrm flipH="1" flipV="1">
              <a:off x="11386282" y="0"/>
              <a:ext cx="805718" cy="746792"/>
            </a:xfrm>
            <a:prstGeom prst="rtTriangle">
              <a:avLst/>
            </a:prstGeom>
            <a:solidFill>
              <a:srgbClr val="005DA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for Nike 365 BdCn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2B6E95D-B9B0-421F-8047-495C6479E6BA}"/>
                </a:ext>
              </a:extLst>
            </p:cNvPr>
            <p:cNvSpPr/>
            <p:nvPr/>
          </p:nvSpPr>
          <p:spPr>
            <a:xfrm>
              <a:off x="11791403" y="-44344"/>
              <a:ext cx="400597" cy="564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A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DF125762-3293-46B8-9DEF-8E3CBC044CBE}"/>
              </a:ext>
            </a:extLst>
          </p:cNvPr>
          <p:cNvSpPr txBox="1"/>
          <p:nvPr/>
        </p:nvSpPr>
        <p:spPr>
          <a:xfrm>
            <a:off x="232314" y="6499920"/>
            <a:ext cx="6278321" cy="3241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28600" marR="0" indent="-22860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AutoNum type="arabicPeriod"/>
              <a:tabLst/>
            </a:pPr>
            <a:r>
              <a:rPr lang="en-US" sz="900" dirty="0">
                <a:solidFill>
                  <a:srgbClr val="414141"/>
                </a:solidFill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MONTHLY SALES: MONTHLY SALES QTY OF THE MODEL ON </a:t>
            </a:r>
            <a:r>
              <a:rPr lang="en-US" altLang="zh-CN" sz="900" dirty="0">
                <a:solidFill>
                  <a:srgbClr val="414141"/>
                </a:solidFill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TMALL EXCLUDING RETAIL MOMENTS D11 AND 618</a:t>
            </a:r>
            <a:endParaRPr lang="en-US" sz="900" dirty="0">
              <a:solidFill>
                <a:srgbClr val="414141"/>
              </a:solidFill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  <a:p>
            <a:pPr marL="228600" marR="0" indent="-22860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AutoNum type="arabicPeriod"/>
              <a:tabLst/>
            </a:pPr>
            <a:r>
              <a:rPr lang="en-US" altLang="zh-CN" sz="900" dirty="0">
                <a:solidFill>
                  <a:srgbClr val="414141"/>
                </a:solidFill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FUNCTIONALITY: REVIEW BASED ON LATEST VERSION OF EACH MODEL</a:t>
            </a:r>
            <a:endParaRPr lang="en-US" sz="900" dirty="0">
              <a:solidFill>
                <a:srgbClr val="414141"/>
              </a:solidFill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59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ct 24" hidden="1">
            <a:extLst>
              <a:ext uri="{FF2B5EF4-FFF2-40B4-BE49-F238E27FC236}">
                <a16:creationId xmlns:a16="http://schemas.microsoft.com/office/drawing/2014/main" id="{BA01A474-2CF4-4DE3-8A6A-C76BEC823A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12815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4" imgH="426" progId="TCLayout.ActiveDocument.1">
                  <p:embed/>
                </p:oleObj>
              </mc:Choice>
              <mc:Fallback>
                <p:oleObj name="think-cell Slide" r:id="rId4" imgW="424" imgH="426" progId="TCLayout.ActiveDocument.1">
                  <p:embed/>
                  <p:pic>
                    <p:nvPicPr>
                      <p:cNvPr id="25" name="Object 24" hidden="1">
                        <a:extLst>
                          <a:ext uri="{FF2B5EF4-FFF2-40B4-BE49-F238E27FC236}">
                            <a16:creationId xmlns:a16="http://schemas.microsoft.com/office/drawing/2014/main" id="{BA01A474-2CF4-4DE3-8A6A-C76BEC823A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" name="Rectangle 180">
            <a:extLst>
              <a:ext uri="{FF2B5EF4-FFF2-40B4-BE49-F238E27FC236}">
                <a16:creationId xmlns:a16="http://schemas.microsoft.com/office/drawing/2014/main" id="{E14F012C-29FF-4AE5-81DC-6D2E4360DF7B}"/>
              </a:ext>
            </a:extLst>
          </p:cNvPr>
          <p:cNvSpPr/>
          <p:nvPr/>
        </p:nvSpPr>
        <p:spPr>
          <a:xfrm>
            <a:off x="1487185" y="3109665"/>
            <a:ext cx="10439393" cy="1827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B14B7F-5638-44AB-BB23-2EE5C3B66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959" y="114300"/>
            <a:ext cx="11668041" cy="558800"/>
          </a:xfrm>
        </p:spPr>
        <p:txBody>
          <a:bodyPr vert="horz"/>
          <a:lstStyle/>
          <a:p>
            <a:r>
              <a:rPr lang="en-US" altLang="zh-CN" sz="1800" dirty="0"/>
              <a:t>LOCAL COMPETITORS MET WITH LIMITED SUCCESS IN RACING / TEMPO TRAINING </a:t>
            </a:r>
            <a:br>
              <a:rPr lang="en-US" altLang="zh-CN" sz="1800" dirty="0"/>
            </a:br>
            <a:r>
              <a:rPr lang="en-US" altLang="zh-CN" sz="1800" dirty="0"/>
              <a:t>BUT STILL WITH GAPS IN SERVING MASS RUNNERS</a:t>
            </a:r>
            <a:endParaRPr lang="en-US" sz="1800" dirty="0"/>
          </a:p>
        </p:txBody>
      </p:sp>
      <p:sp>
        <p:nvSpPr>
          <p:cNvPr id="86" name="Rectangle 128">
            <a:extLst>
              <a:ext uri="{FF2B5EF4-FFF2-40B4-BE49-F238E27FC236}">
                <a16:creationId xmlns:a16="http://schemas.microsoft.com/office/drawing/2014/main" id="{4B332574-5435-485F-A8B2-D3EF92F1CAA8}"/>
              </a:ext>
            </a:extLst>
          </p:cNvPr>
          <p:cNvSpPr/>
          <p:nvPr/>
        </p:nvSpPr>
        <p:spPr>
          <a:xfrm>
            <a:off x="116985" y="2040304"/>
            <a:ext cx="1344168" cy="374904"/>
          </a:xfrm>
          <a:prstGeom prst="rect">
            <a:avLst/>
          </a:prstGeom>
          <a:solidFill>
            <a:srgbClr val="41414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>
                <a:solidFill>
                  <a:schemeClr val="bg1"/>
                </a:solidFill>
              </a:rPr>
              <a:t>KEYWORDS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6" name="Rectangle 130">
            <a:extLst>
              <a:ext uri="{FF2B5EF4-FFF2-40B4-BE49-F238E27FC236}">
                <a16:creationId xmlns:a16="http://schemas.microsoft.com/office/drawing/2014/main" id="{93585F10-B964-46B0-8AC6-A215323F43D5}"/>
              </a:ext>
            </a:extLst>
          </p:cNvPr>
          <p:cNvSpPr/>
          <p:nvPr/>
        </p:nvSpPr>
        <p:spPr>
          <a:xfrm>
            <a:off x="116985" y="2791096"/>
            <a:ext cx="1344168" cy="310896"/>
          </a:xfrm>
          <a:prstGeom prst="rect">
            <a:avLst/>
          </a:prstGeom>
          <a:solidFill>
            <a:srgbClr val="41414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/>
            <a:r>
              <a:rPr lang="en-US" sz="1200" dirty="0">
                <a:solidFill>
                  <a:schemeClr val="bg1"/>
                </a:solidFill>
              </a:rPr>
              <a:t>MONTHLY SALES</a:t>
            </a:r>
            <a:r>
              <a:rPr lang="en-US" sz="1100" baseline="30000" dirty="0">
                <a:solidFill>
                  <a:schemeClr val="bg1"/>
                </a:solidFill>
              </a:rPr>
              <a:t>1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01" name="Rectangle 130">
            <a:extLst>
              <a:ext uri="{FF2B5EF4-FFF2-40B4-BE49-F238E27FC236}">
                <a16:creationId xmlns:a16="http://schemas.microsoft.com/office/drawing/2014/main" id="{AC149F0E-CC01-4FFA-B333-3960B92F9D8A}"/>
              </a:ext>
            </a:extLst>
          </p:cNvPr>
          <p:cNvSpPr/>
          <p:nvPr/>
        </p:nvSpPr>
        <p:spPr>
          <a:xfrm>
            <a:off x="116984" y="4960810"/>
            <a:ext cx="851243" cy="1232884"/>
          </a:xfrm>
          <a:prstGeom prst="rect">
            <a:avLst/>
          </a:prstGeom>
          <a:solidFill>
            <a:srgbClr val="41414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/>
            <a:r>
              <a:rPr lang="en-US" altLang="zh-CN" sz="1200" dirty="0">
                <a:solidFill>
                  <a:schemeClr val="bg1"/>
                </a:solidFill>
              </a:rPr>
              <a:t>VOICE OF CONSUMER</a:t>
            </a:r>
          </a:p>
        </p:txBody>
      </p:sp>
      <p:sp>
        <p:nvSpPr>
          <p:cNvPr id="138" name="Rectangle 130">
            <a:extLst>
              <a:ext uri="{FF2B5EF4-FFF2-40B4-BE49-F238E27FC236}">
                <a16:creationId xmlns:a16="http://schemas.microsoft.com/office/drawing/2014/main" id="{1C47BD7C-B550-4320-AE4D-DB42805D8E8A}"/>
              </a:ext>
            </a:extLst>
          </p:cNvPr>
          <p:cNvSpPr/>
          <p:nvPr/>
        </p:nvSpPr>
        <p:spPr>
          <a:xfrm>
            <a:off x="116985" y="2442684"/>
            <a:ext cx="1344168" cy="320040"/>
          </a:xfrm>
          <a:prstGeom prst="rect">
            <a:avLst/>
          </a:prstGeom>
          <a:solidFill>
            <a:srgbClr val="41414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/>
            <a:r>
              <a:rPr lang="en-US" sz="1200" dirty="0">
                <a:solidFill>
                  <a:schemeClr val="bg1"/>
                </a:solidFill>
              </a:rPr>
              <a:t>MSRP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7CC2E5A-E262-4290-91A8-1534DE2EC1EC}"/>
              </a:ext>
            </a:extLst>
          </p:cNvPr>
          <p:cNvCxnSpPr>
            <a:cxnSpLocks/>
          </p:cNvCxnSpPr>
          <p:nvPr/>
        </p:nvCxnSpPr>
        <p:spPr>
          <a:xfrm>
            <a:off x="1483475" y="2443463"/>
            <a:ext cx="10515600" cy="0"/>
          </a:xfrm>
          <a:prstGeom prst="line">
            <a:avLst/>
          </a:prstGeom>
          <a:noFill/>
          <a:ln w="9525" cap="flat">
            <a:solidFill>
              <a:schemeClr val="bg2">
                <a:lumMod val="20000"/>
                <a:lumOff val="8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5FB9844C-BEBF-4965-86BD-27D4D6D06BA2}"/>
              </a:ext>
            </a:extLst>
          </p:cNvPr>
          <p:cNvCxnSpPr>
            <a:cxnSpLocks/>
          </p:cNvCxnSpPr>
          <p:nvPr/>
        </p:nvCxnSpPr>
        <p:spPr>
          <a:xfrm>
            <a:off x="1483475" y="2775077"/>
            <a:ext cx="10515600" cy="0"/>
          </a:xfrm>
          <a:prstGeom prst="line">
            <a:avLst/>
          </a:prstGeom>
          <a:noFill/>
          <a:ln w="9525" cap="flat">
            <a:solidFill>
              <a:schemeClr val="bg2">
                <a:lumMod val="20000"/>
                <a:lumOff val="8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AA1B22A-7400-4923-A584-B6826D2A9F1D}"/>
              </a:ext>
            </a:extLst>
          </p:cNvPr>
          <p:cNvCxnSpPr>
            <a:cxnSpLocks/>
          </p:cNvCxnSpPr>
          <p:nvPr/>
        </p:nvCxnSpPr>
        <p:spPr>
          <a:xfrm>
            <a:off x="1483475" y="3101700"/>
            <a:ext cx="10515600" cy="0"/>
          </a:xfrm>
          <a:prstGeom prst="line">
            <a:avLst/>
          </a:prstGeom>
          <a:noFill/>
          <a:ln w="9525" cap="flat">
            <a:solidFill>
              <a:schemeClr val="bg2">
                <a:lumMod val="20000"/>
                <a:lumOff val="8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C53ABBFC-CAB4-445B-80DE-95E1864B4ACB}"/>
              </a:ext>
            </a:extLst>
          </p:cNvPr>
          <p:cNvCxnSpPr>
            <a:cxnSpLocks/>
          </p:cNvCxnSpPr>
          <p:nvPr/>
        </p:nvCxnSpPr>
        <p:spPr>
          <a:xfrm>
            <a:off x="1483475" y="3864885"/>
            <a:ext cx="10515600" cy="0"/>
          </a:xfrm>
          <a:prstGeom prst="line">
            <a:avLst/>
          </a:prstGeom>
          <a:noFill/>
          <a:ln w="9525" cap="flat">
            <a:solidFill>
              <a:schemeClr val="bg2">
                <a:lumMod val="20000"/>
                <a:lumOff val="8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09E9EE8E-E966-48E4-A25E-78EAB4E22729}"/>
              </a:ext>
            </a:extLst>
          </p:cNvPr>
          <p:cNvCxnSpPr>
            <a:cxnSpLocks/>
          </p:cNvCxnSpPr>
          <p:nvPr/>
        </p:nvCxnSpPr>
        <p:spPr>
          <a:xfrm>
            <a:off x="1483475" y="4231956"/>
            <a:ext cx="10515600" cy="0"/>
          </a:xfrm>
          <a:prstGeom prst="line">
            <a:avLst/>
          </a:prstGeom>
          <a:noFill/>
          <a:ln w="9525" cap="flat">
            <a:solidFill>
              <a:schemeClr val="bg2">
                <a:lumMod val="20000"/>
                <a:lumOff val="8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31A76A14-5A02-405B-9A58-07C586985004}"/>
              </a:ext>
            </a:extLst>
          </p:cNvPr>
          <p:cNvCxnSpPr>
            <a:cxnSpLocks/>
          </p:cNvCxnSpPr>
          <p:nvPr/>
        </p:nvCxnSpPr>
        <p:spPr>
          <a:xfrm>
            <a:off x="1483475" y="5572306"/>
            <a:ext cx="10515600" cy="0"/>
          </a:xfrm>
          <a:prstGeom prst="line">
            <a:avLst/>
          </a:prstGeom>
          <a:noFill/>
          <a:ln w="9525" cap="flat">
            <a:solidFill>
              <a:schemeClr val="bg2">
                <a:lumMod val="20000"/>
                <a:lumOff val="8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2DA1ABB-1A53-48DE-AE43-07172B6069E7}"/>
              </a:ext>
            </a:extLst>
          </p:cNvPr>
          <p:cNvCxnSpPr>
            <a:cxnSpLocks/>
          </p:cNvCxnSpPr>
          <p:nvPr/>
        </p:nvCxnSpPr>
        <p:spPr>
          <a:xfrm>
            <a:off x="5396138" y="2040304"/>
            <a:ext cx="0" cy="4114800"/>
          </a:xfrm>
          <a:prstGeom prst="line">
            <a:avLst/>
          </a:prstGeom>
          <a:noFill/>
          <a:ln w="9525" cap="flat">
            <a:solidFill>
              <a:srgbClr val="CDCDCD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C17351D-E4F8-4840-9754-ED6BE5A0DA65}"/>
              </a:ext>
            </a:extLst>
          </p:cNvPr>
          <p:cNvCxnSpPr>
            <a:cxnSpLocks/>
          </p:cNvCxnSpPr>
          <p:nvPr/>
        </p:nvCxnSpPr>
        <p:spPr>
          <a:xfrm>
            <a:off x="2790170" y="2052669"/>
            <a:ext cx="0" cy="4114800"/>
          </a:xfrm>
          <a:prstGeom prst="line">
            <a:avLst/>
          </a:prstGeom>
          <a:noFill/>
          <a:ln w="9525" cap="flat">
            <a:solidFill>
              <a:srgbClr val="CDCDCD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747A3C3-09A8-4BB6-BB10-26BE7B40060F}"/>
              </a:ext>
            </a:extLst>
          </p:cNvPr>
          <p:cNvSpPr/>
          <p:nvPr/>
        </p:nvSpPr>
        <p:spPr>
          <a:xfrm>
            <a:off x="958992" y="4953380"/>
            <a:ext cx="500272" cy="620157"/>
          </a:xfrm>
          <a:prstGeom prst="rect">
            <a:avLst/>
          </a:prstGeom>
          <a:solidFill>
            <a:srgbClr val="8C8C8C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chemeClr val="bg1"/>
                </a:solidFill>
              </a:rPr>
              <a:t>PROS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BB92DE25-403A-4B36-B242-B23CE134E197}"/>
              </a:ext>
            </a:extLst>
          </p:cNvPr>
          <p:cNvSpPr/>
          <p:nvPr/>
        </p:nvSpPr>
        <p:spPr>
          <a:xfrm>
            <a:off x="958992" y="5573537"/>
            <a:ext cx="500272" cy="620157"/>
          </a:xfrm>
          <a:prstGeom prst="rect">
            <a:avLst/>
          </a:prstGeom>
          <a:solidFill>
            <a:srgbClr val="8C8C8C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chemeClr val="bg1"/>
                </a:solidFill>
              </a:rPr>
              <a:t>CONS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AA21FAD-48FF-4CA5-B828-F394545F5401}"/>
              </a:ext>
            </a:extLst>
          </p:cNvPr>
          <p:cNvCxnSpPr>
            <a:cxnSpLocks/>
          </p:cNvCxnSpPr>
          <p:nvPr/>
        </p:nvCxnSpPr>
        <p:spPr>
          <a:xfrm>
            <a:off x="1483475" y="6160277"/>
            <a:ext cx="10515600" cy="0"/>
          </a:xfrm>
          <a:prstGeom prst="line">
            <a:avLst/>
          </a:prstGeom>
          <a:noFill/>
          <a:ln w="9525" cap="flat">
            <a:solidFill>
              <a:schemeClr val="bg2">
                <a:lumMod val="20000"/>
                <a:lumOff val="8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BBDCCD7B-6B67-4965-9FBB-567EF00E30F4}"/>
              </a:ext>
            </a:extLst>
          </p:cNvPr>
          <p:cNvCxnSpPr>
            <a:cxnSpLocks/>
          </p:cNvCxnSpPr>
          <p:nvPr/>
        </p:nvCxnSpPr>
        <p:spPr>
          <a:xfrm>
            <a:off x="1483475" y="3486797"/>
            <a:ext cx="10515600" cy="0"/>
          </a:xfrm>
          <a:prstGeom prst="line">
            <a:avLst/>
          </a:prstGeom>
          <a:noFill/>
          <a:ln w="9525" cap="flat">
            <a:solidFill>
              <a:schemeClr val="bg2">
                <a:lumMod val="20000"/>
                <a:lumOff val="8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651DA44-ABFA-4CA4-A7D0-E1D3B3A0DFCC}"/>
              </a:ext>
            </a:extLst>
          </p:cNvPr>
          <p:cNvCxnSpPr>
            <a:cxnSpLocks/>
          </p:cNvCxnSpPr>
          <p:nvPr/>
        </p:nvCxnSpPr>
        <p:spPr>
          <a:xfrm>
            <a:off x="1483475" y="4576938"/>
            <a:ext cx="10515600" cy="0"/>
          </a:xfrm>
          <a:prstGeom prst="line">
            <a:avLst/>
          </a:prstGeom>
          <a:noFill/>
          <a:ln w="9525" cap="flat">
            <a:solidFill>
              <a:schemeClr val="bg2">
                <a:lumMod val="20000"/>
                <a:lumOff val="8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386362DF-F69D-4DCA-9962-AD747F5D7545}"/>
              </a:ext>
            </a:extLst>
          </p:cNvPr>
          <p:cNvSpPr txBox="1"/>
          <p:nvPr/>
        </p:nvSpPr>
        <p:spPr>
          <a:xfrm>
            <a:off x="4579093" y="3555242"/>
            <a:ext cx="1500446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C09267F-726A-468A-B7E6-C9A1843EBF62}"/>
              </a:ext>
            </a:extLst>
          </p:cNvPr>
          <p:cNvSpPr txBox="1"/>
          <p:nvPr/>
        </p:nvSpPr>
        <p:spPr>
          <a:xfrm>
            <a:off x="12572801" y="774649"/>
            <a:ext cx="1144410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Significant Upgrade For This Generation</a:t>
            </a:r>
          </a:p>
        </p:txBody>
      </p:sp>
      <p:cxnSp>
        <p:nvCxnSpPr>
          <p:cNvPr id="131" name="Straight Connector 157">
            <a:extLst>
              <a:ext uri="{FF2B5EF4-FFF2-40B4-BE49-F238E27FC236}">
                <a16:creationId xmlns:a16="http://schemas.microsoft.com/office/drawing/2014/main" id="{391ECB0D-DED6-CC47-925E-29BC4FBEB4F5}"/>
              </a:ext>
            </a:extLst>
          </p:cNvPr>
          <p:cNvCxnSpPr>
            <a:cxnSpLocks/>
          </p:cNvCxnSpPr>
          <p:nvPr/>
        </p:nvCxnSpPr>
        <p:spPr>
          <a:xfrm>
            <a:off x="8002106" y="2049005"/>
            <a:ext cx="0" cy="4114800"/>
          </a:xfrm>
          <a:prstGeom prst="line">
            <a:avLst/>
          </a:prstGeom>
          <a:noFill/>
          <a:ln w="9525" cap="flat">
            <a:solidFill>
              <a:srgbClr val="CDCDCD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6" name="Arrow: Up 97">
            <a:extLst>
              <a:ext uri="{FF2B5EF4-FFF2-40B4-BE49-F238E27FC236}">
                <a16:creationId xmlns:a16="http://schemas.microsoft.com/office/drawing/2014/main" id="{E9FF7DB6-81A7-D54B-89FD-2C659C97E9B5}"/>
              </a:ext>
            </a:extLst>
          </p:cNvPr>
          <p:cNvSpPr/>
          <p:nvPr/>
        </p:nvSpPr>
        <p:spPr>
          <a:xfrm>
            <a:off x="12390103" y="827247"/>
            <a:ext cx="136026" cy="188380"/>
          </a:xfrm>
          <a:prstGeom prst="up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10C817D5-5834-C244-BE90-4F2187828095}"/>
              </a:ext>
            </a:extLst>
          </p:cNvPr>
          <p:cNvSpPr/>
          <p:nvPr/>
        </p:nvSpPr>
        <p:spPr>
          <a:xfrm>
            <a:off x="12405343" y="1515818"/>
            <a:ext cx="1954305" cy="472411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22" name="Rectangle 130">
            <a:extLst>
              <a:ext uri="{FF2B5EF4-FFF2-40B4-BE49-F238E27FC236}">
                <a16:creationId xmlns:a16="http://schemas.microsoft.com/office/drawing/2014/main" id="{CE1C49C2-99C9-4485-B48A-0D46AE934E4F}"/>
              </a:ext>
            </a:extLst>
          </p:cNvPr>
          <p:cNvSpPr/>
          <p:nvPr/>
        </p:nvSpPr>
        <p:spPr>
          <a:xfrm>
            <a:off x="112823" y="3124633"/>
            <a:ext cx="605370" cy="1804353"/>
          </a:xfrm>
          <a:prstGeom prst="rect">
            <a:avLst/>
          </a:prstGeom>
          <a:solidFill>
            <a:srgbClr val="41414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/>
            <a:r>
              <a:rPr lang="en-US" altLang="zh-CN" sz="1200" dirty="0">
                <a:solidFill>
                  <a:schemeClr val="bg1"/>
                </a:solidFill>
              </a:rPr>
              <a:t>FUNCTI-ONALITY</a:t>
            </a:r>
            <a:r>
              <a:rPr lang="en-US" altLang="zh-CN" sz="1200" baseline="30000" dirty="0">
                <a:solidFill>
                  <a:schemeClr val="bg1"/>
                </a:solidFill>
              </a:rPr>
              <a:t>2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A97573B-E539-4000-A11B-8C467A3C32CA}"/>
              </a:ext>
            </a:extLst>
          </p:cNvPr>
          <p:cNvSpPr/>
          <p:nvPr/>
        </p:nvSpPr>
        <p:spPr>
          <a:xfrm>
            <a:off x="727071" y="3119062"/>
            <a:ext cx="733674" cy="365760"/>
          </a:xfrm>
          <a:prstGeom prst="rect">
            <a:avLst/>
          </a:prstGeom>
          <a:solidFill>
            <a:srgbClr val="8C8C8C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900" dirty="0">
                <a:solidFill>
                  <a:schemeClr val="bg1"/>
                </a:solidFill>
              </a:rPr>
              <a:t>提速</a:t>
            </a:r>
            <a:endParaRPr lang="en-US" altLang="zh-CN" sz="900" dirty="0">
              <a:solidFill>
                <a:schemeClr val="bg1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</a:rPr>
              <a:t>SPEED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4CDB1F5F-2F6A-4E88-8894-CE109D5CB725}"/>
              </a:ext>
            </a:extLst>
          </p:cNvPr>
          <p:cNvSpPr/>
          <p:nvPr/>
        </p:nvSpPr>
        <p:spPr>
          <a:xfrm>
            <a:off x="727071" y="3477998"/>
            <a:ext cx="733674" cy="365760"/>
          </a:xfrm>
          <a:prstGeom prst="rect">
            <a:avLst/>
          </a:prstGeom>
          <a:solidFill>
            <a:srgbClr val="8C8C8C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900" dirty="0">
                <a:solidFill>
                  <a:schemeClr val="bg1"/>
                </a:solidFill>
              </a:rPr>
              <a:t>舒适</a:t>
            </a:r>
            <a:endParaRPr lang="en-US" altLang="zh-CN" sz="900" dirty="0">
              <a:solidFill>
                <a:schemeClr val="bg1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</a:rPr>
              <a:t>COMFORT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AC3EFDE-6092-48F2-B92E-23F0DA12B80C}"/>
              </a:ext>
            </a:extLst>
          </p:cNvPr>
          <p:cNvSpPr/>
          <p:nvPr/>
        </p:nvSpPr>
        <p:spPr>
          <a:xfrm>
            <a:off x="727071" y="3836934"/>
            <a:ext cx="733674" cy="365760"/>
          </a:xfrm>
          <a:prstGeom prst="rect">
            <a:avLst/>
          </a:prstGeom>
          <a:solidFill>
            <a:srgbClr val="8C8C8C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900" dirty="0">
                <a:solidFill>
                  <a:schemeClr val="bg1"/>
                </a:solidFill>
              </a:rPr>
              <a:t>保护</a:t>
            </a:r>
            <a:endParaRPr lang="en-US" altLang="zh-CN" sz="900" dirty="0">
              <a:solidFill>
                <a:schemeClr val="bg1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</a:rPr>
              <a:t>PROTECT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30CEEA20-3FAB-4333-8DB6-35597628862A}"/>
              </a:ext>
            </a:extLst>
          </p:cNvPr>
          <p:cNvSpPr/>
          <p:nvPr/>
        </p:nvSpPr>
        <p:spPr>
          <a:xfrm>
            <a:off x="727071" y="4195870"/>
            <a:ext cx="733674" cy="365760"/>
          </a:xfrm>
          <a:prstGeom prst="rect">
            <a:avLst/>
          </a:prstGeom>
          <a:solidFill>
            <a:srgbClr val="8C8C8C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900" dirty="0">
                <a:solidFill>
                  <a:schemeClr val="bg1"/>
                </a:solidFill>
              </a:rPr>
              <a:t>耐用性</a:t>
            </a:r>
            <a:endParaRPr lang="en-US" altLang="zh-CN" sz="900" dirty="0">
              <a:solidFill>
                <a:schemeClr val="bg1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</a:rPr>
              <a:t>DURABILITY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585658DC-BC95-46B7-A72A-115CD7FE17C4}"/>
              </a:ext>
            </a:extLst>
          </p:cNvPr>
          <p:cNvSpPr/>
          <p:nvPr/>
        </p:nvSpPr>
        <p:spPr>
          <a:xfrm>
            <a:off x="727071" y="4564043"/>
            <a:ext cx="733674" cy="365760"/>
          </a:xfrm>
          <a:prstGeom prst="rect">
            <a:avLst/>
          </a:prstGeom>
          <a:solidFill>
            <a:srgbClr val="8C8C8C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900" dirty="0">
                <a:solidFill>
                  <a:schemeClr val="bg1"/>
                </a:solidFill>
              </a:rPr>
              <a:t>多功能 </a:t>
            </a:r>
            <a:r>
              <a:rPr lang="en-US" sz="900" dirty="0">
                <a:solidFill>
                  <a:schemeClr val="bg1"/>
                </a:solidFill>
              </a:rPr>
              <a:t>MULTI FUNCTIOAL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8FE5E0F-2101-4F3E-B389-73BB5D20A27D}"/>
              </a:ext>
            </a:extLst>
          </p:cNvPr>
          <p:cNvSpPr/>
          <p:nvPr/>
        </p:nvSpPr>
        <p:spPr>
          <a:xfrm>
            <a:off x="10849332" y="-1415143"/>
            <a:ext cx="2685335" cy="1415143"/>
          </a:xfrm>
          <a:prstGeom prst="rect">
            <a:avLst/>
          </a:prstGeom>
          <a:solidFill>
            <a:srgbClr val="7030A0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chemeClr val="bg1"/>
                </a:solidFill>
              </a:rPr>
              <a:t>@alex, </a:t>
            </a:r>
            <a:r>
              <a:rPr lang="zh-CN" altLang="en-US" sz="1100" dirty="0">
                <a:solidFill>
                  <a:schemeClr val="bg1"/>
                </a:solidFill>
              </a:rPr>
              <a:t>列举几个核心价位带产品，对比</a:t>
            </a:r>
            <a:r>
              <a:rPr lang="en-US" altLang="zh-CN" sz="1100" dirty="0">
                <a:solidFill>
                  <a:schemeClr val="bg1"/>
                </a:solidFill>
              </a:rPr>
              <a:t>FUNCTIONALITY</a:t>
            </a:r>
            <a:r>
              <a:rPr lang="zh-CN" altLang="en-US" sz="1100" dirty="0">
                <a:solidFill>
                  <a:schemeClr val="bg1"/>
                </a:solidFill>
              </a:rPr>
              <a:t>为主</a:t>
            </a:r>
            <a:endParaRPr lang="en-US" altLang="zh-CN" sz="1100" dirty="0">
              <a:solidFill>
                <a:schemeClr val="bg1"/>
              </a:solidFill>
            </a:endParaRP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100" dirty="0">
              <a:solidFill>
                <a:schemeClr val="bg1"/>
              </a:solidFill>
            </a:endParaRP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schemeClr val="bg1"/>
                </a:solidFill>
              </a:rPr>
              <a:t>可以竞速 </a:t>
            </a:r>
            <a:r>
              <a:rPr lang="en-US" altLang="zh-CN" sz="1100" dirty="0">
                <a:solidFill>
                  <a:schemeClr val="bg1"/>
                </a:solidFill>
              </a:rPr>
              <a:t>zoom fly </a:t>
            </a:r>
            <a:r>
              <a:rPr lang="zh-CN" altLang="en-US" sz="1100" dirty="0">
                <a:solidFill>
                  <a:schemeClr val="bg1"/>
                </a:solidFill>
              </a:rPr>
              <a:t>和</a:t>
            </a:r>
            <a:r>
              <a:rPr lang="en-US" altLang="zh-CN" sz="1100" dirty="0">
                <a:solidFill>
                  <a:schemeClr val="bg1"/>
                </a:solidFill>
              </a:rPr>
              <a:t>tempo</a:t>
            </a:r>
            <a:r>
              <a:rPr lang="zh-CN" altLang="en-US" sz="1100" dirty="0">
                <a:solidFill>
                  <a:schemeClr val="bg1"/>
                </a:solidFill>
              </a:rPr>
              <a:t>没有区分度可以在那一页提到，越野，训练，各一张</a:t>
            </a:r>
            <a:endParaRPr lang="en-US" altLang="zh-CN" sz="1100" dirty="0">
              <a:solidFill>
                <a:schemeClr val="bg1"/>
              </a:solidFill>
            </a:endParaRP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chemeClr val="bg1"/>
                </a:solidFill>
              </a:rPr>
              <a:t>&gt;&gt;</a:t>
            </a:r>
            <a:r>
              <a:rPr lang="zh-CN" altLang="en-US" sz="1100" dirty="0">
                <a:solidFill>
                  <a:schemeClr val="bg1"/>
                </a:solidFill>
              </a:rPr>
              <a:t>产品力上没有问题</a:t>
            </a:r>
            <a:endParaRPr lang="en-US" altLang="zh-CN" sz="1100" dirty="0">
              <a:solidFill>
                <a:schemeClr val="bg1"/>
              </a:solidFill>
            </a:endParaRP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891176BE-2F5E-4613-A335-97A0F276A595}"/>
              </a:ext>
            </a:extLst>
          </p:cNvPr>
          <p:cNvCxnSpPr>
            <a:cxnSpLocks/>
          </p:cNvCxnSpPr>
          <p:nvPr/>
        </p:nvCxnSpPr>
        <p:spPr>
          <a:xfrm>
            <a:off x="9305090" y="2049572"/>
            <a:ext cx="0" cy="4114800"/>
          </a:xfrm>
          <a:prstGeom prst="line">
            <a:avLst/>
          </a:prstGeom>
          <a:noFill/>
          <a:ln w="9525" cap="flat">
            <a:solidFill>
              <a:srgbClr val="CDCDCD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8" name="Straight Connector 157">
            <a:extLst>
              <a:ext uri="{FF2B5EF4-FFF2-40B4-BE49-F238E27FC236}">
                <a16:creationId xmlns:a16="http://schemas.microsoft.com/office/drawing/2014/main" id="{6D44CD8F-C8C5-4711-9AB4-3A4EDC65ED56}"/>
              </a:ext>
            </a:extLst>
          </p:cNvPr>
          <p:cNvCxnSpPr>
            <a:cxnSpLocks/>
          </p:cNvCxnSpPr>
          <p:nvPr/>
        </p:nvCxnSpPr>
        <p:spPr>
          <a:xfrm>
            <a:off x="10608074" y="2045908"/>
            <a:ext cx="0" cy="4114800"/>
          </a:xfrm>
          <a:prstGeom prst="line">
            <a:avLst/>
          </a:prstGeom>
          <a:noFill/>
          <a:ln w="9525" cap="flat">
            <a:solidFill>
              <a:srgbClr val="CDCDCD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4DE062F1-598E-4153-B3FB-5CF401635EBC}"/>
              </a:ext>
            </a:extLst>
          </p:cNvPr>
          <p:cNvCxnSpPr>
            <a:cxnSpLocks/>
          </p:cNvCxnSpPr>
          <p:nvPr/>
        </p:nvCxnSpPr>
        <p:spPr>
          <a:xfrm>
            <a:off x="11911061" y="2028825"/>
            <a:ext cx="0" cy="4158772"/>
          </a:xfrm>
          <a:prstGeom prst="line">
            <a:avLst/>
          </a:prstGeom>
          <a:noFill/>
          <a:ln w="9525" cap="flat">
            <a:solidFill>
              <a:srgbClr val="CDCDCD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CB2DC9E9-B19A-496B-A3B4-5B2B64721280}"/>
              </a:ext>
            </a:extLst>
          </p:cNvPr>
          <p:cNvCxnSpPr>
            <a:cxnSpLocks/>
          </p:cNvCxnSpPr>
          <p:nvPr/>
        </p:nvCxnSpPr>
        <p:spPr>
          <a:xfrm>
            <a:off x="4093154" y="2040304"/>
            <a:ext cx="0" cy="4114800"/>
          </a:xfrm>
          <a:prstGeom prst="line">
            <a:avLst/>
          </a:prstGeom>
          <a:noFill/>
          <a:ln w="9525" cap="flat">
            <a:solidFill>
              <a:srgbClr val="CDCDCD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173A32CB-A6C7-4140-A4B5-26B7965130AD}"/>
              </a:ext>
            </a:extLst>
          </p:cNvPr>
          <p:cNvSpPr txBox="1"/>
          <p:nvPr/>
        </p:nvSpPr>
        <p:spPr>
          <a:xfrm>
            <a:off x="2779828" y="2143564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绝影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6553F498-0F1B-46EF-965C-8DD2EAE9DE6D}"/>
              </a:ext>
            </a:extLst>
          </p:cNvPr>
          <p:cNvSpPr txBox="1"/>
          <p:nvPr/>
        </p:nvSpPr>
        <p:spPr>
          <a:xfrm>
            <a:off x="2779828" y="4972437"/>
            <a:ext cx="131332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8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Design with strong visual impact</a:t>
            </a:r>
          </a:p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800" dirty="0">
                <a:solidFill>
                  <a:srgbClr val="00B0F0"/>
                </a:solidFill>
                <a:latin typeface="Trade Gothic for Nike 365 BdCn" panose="020B0806040303020004" pitchFamily="34" charset="0"/>
              </a:rPr>
              <a:t>Renew my knowing of Lining thanks to </a:t>
            </a:r>
            <a:r>
              <a:rPr lang="en-US" sz="800" dirty="0" err="1">
                <a:solidFill>
                  <a:srgbClr val="00B0F0"/>
                </a:solidFill>
                <a:latin typeface="Trade Gothic for Nike 365 BdCn" panose="020B0806040303020004" pitchFamily="34" charset="0"/>
              </a:rPr>
              <a:t>XiaoZhan</a:t>
            </a:r>
            <a:r>
              <a:rPr lang="en-US" sz="800" dirty="0">
                <a:solidFill>
                  <a:srgbClr val="00B0F0"/>
                </a:solidFill>
                <a:latin typeface="Trade Gothic for Nike 365 BdCn" panose="020B0806040303020004" pitchFamily="34" charset="0"/>
              </a:rPr>
              <a:t> 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EAA78723-89C0-4605-A1F9-1303C7446AAD}"/>
              </a:ext>
            </a:extLst>
          </p:cNvPr>
          <p:cNvSpPr txBox="1"/>
          <p:nvPr/>
        </p:nvSpPr>
        <p:spPr>
          <a:xfrm>
            <a:off x="2779828" y="2525238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1,799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993F07D1-28B0-4F72-B7F5-44F884BC226F}"/>
              </a:ext>
            </a:extLst>
          </p:cNvPr>
          <p:cNvSpPr txBox="1"/>
          <p:nvPr/>
        </p:nvSpPr>
        <p:spPr>
          <a:xfrm>
            <a:off x="2779828" y="284736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498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63EA5B45-1D87-4FE6-A903-B39E6D58167E}"/>
              </a:ext>
            </a:extLst>
          </p:cNvPr>
          <p:cNvSpPr txBox="1"/>
          <p:nvPr/>
        </p:nvSpPr>
        <p:spPr>
          <a:xfrm>
            <a:off x="2780795" y="5601652"/>
            <a:ext cx="131332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indent="-171450" defTabSz="825500" hangingPunct="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8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Poor breathability</a:t>
            </a:r>
          </a:p>
          <a:p>
            <a:pPr marL="171450" indent="-171450" defTabSz="825500" hangingPunct="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8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Carbon was hard and hurt the arch</a:t>
            </a:r>
          </a:p>
          <a:p>
            <a:pPr marL="171450" indent="-171450" defTabSz="825500" hangingPunct="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8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Shoe heels always drop during running 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A3B33ADA-7F1C-41D7-80ED-BD26351CDA80}"/>
              </a:ext>
            </a:extLst>
          </p:cNvPr>
          <p:cNvSpPr txBox="1"/>
          <p:nvPr/>
        </p:nvSpPr>
        <p:spPr>
          <a:xfrm>
            <a:off x="2779828" y="3226892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BCA4C88-6810-4319-89AC-70F5B40CFBAD}"/>
              </a:ext>
            </a:extLst>
          </p:cNvPr>
          <p:cNvSpPr txBox="1"/>
          <p:nvPr/>
        </p:nvSpPr>
        <p:spPr>
          <a:xfrm>
            <a:off x="2779828" y="431068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CE004136-5D2D-49A0-95F9-02DECB3D355A}"/>
              </a:ext>
            </a:extLst>
          </p:cNvPr>
          <p:cNvSpPr txBox="1"/>
          <p:nvPr/>
        </p:nvSpPr>
        <p:spPr>
          <a:xfrm>
            <a:off x="2779828" y="4666548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37" name="TextBox 193">
            <a:extLst>
              <a:ext uri="{FF2B5EF4-FFF2-40B4-BE49-F238E27FC236}">
                <a16:creationId xmlns:a16="http://schemas.microsoft.com/office/drawing/2014/main" id="{91DF7428-7C92-4C96-B7DA-DDDBF56B89DF}"/>
              </a:ext>
            </a:extLst>
          </p:cNvPr>
          <p:cNvSpPr txBox="1"/>
          <p:nvPr/>
        </p:nvSpPr>
        <p:spPr>
          <a:xfrm>
            <a:off x="2779828" y="3937172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38" name="TextBox 181">
            <a:extLst>
              <a:ext uri="{FF2B5EF4-FFF2-40B4-BE49-F238E27FC236}">
                <a16:creationId xmlns:a16="http://schemas.microsoft.com/office/drawing/2014/main" id="{2694F104-1738-4CFD-9B20-5ADDCE4A3B55}"/>
              </a:ext>
            </a:extLst>
          </p:cNvPr>
          <p:cNvSpPr txBox="1"/>
          <p:nvPr/>
        </p:nvSpPr>
        <p:spPr>
          <a:xfrm>
            <a:off x="2779828" y="3548872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5C10844-6DBD-4389-985E-987DD5D1051F}"/>
              </a:ext>
            </a:extLst>
          </p:cNvPr>
          <p:cNvSpPr txBox="1"/>
          <p:nvPr/>
        </p:nvSpPr>
        <p:spPr>
          <a:xfrm>
            <a:off x="5385793" y="2163767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C202 GT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D48EA535-D62D-4684-B634-196639653743}"/>
              </a:ext>
            </a:extLst>
          </p:cNvPr>
          <p:cNvSpPr txBox="1"/>
          <p:nvPr/>
        </p:nvSpPr>
        <p:spPr>
          <a:xfrm>
            <a:off x="5385793" y="5084973"/>
            <a:ext cx="131332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Outsole is with good traction and durability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67915E07-0F30-48FE-AA1C-DAF1F6291910}"/>
              </a:ext>
            </a:extLst>
          </p:cNvPr>
          <p:cNvSpPr txBox="1"/>
          <p:nvPr/>
        </p:nvSpPr>
        <p:spPr>
          <a:xfrm>
            <a:off x="5385793" y="2545441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999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D511349-1FEC-4764-9CF0-15199386112B}"/>
              </a:ext>
            </a:extLst>
          </p:cNvPr>
          <p:cNvSpPr txBox="1"/>
          <p:nvPr/>
        </p:nvSpPr>
        <p:spPr>
          <a:xfrm>
            <a:off x="5385793" y="2867566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 265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AF47C346-EEE1-4E65-B3E6-BE361B666105}"/>
              </a:ext>
            </a:extLst>
          </p:cNvPr>
          <p:cNvSpPr txBox="1"/>
          <p:nvPr/>
        </p:nvSpPr>
        <p:spPr>
          <a:xfrm>
            <a:off x="5386412" y="5584789"/>
            <a:ext cx="131332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8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Upper with no containment or extension. It’s very uncomfortable</a:t>
            </a:r>
          </a:p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800" dirty="0" err="1">
                <a:solidFill>
                  <a:srgbClr val="00B0F0"/>
                </a:solidFill>
                <a:latin typeface="Trade Gothic for Nike 365 BdCn" panose="020B0806040303020004" pitchFamily="34" charset="0"/>
              </a:rPr>
              <a:t>Midesole</a:t>
            </a:r>
            <a:r>
              <a:rPr lang="en-US" sz="800" dirty="0">
                <a:solidFill>
                  <a:srgbClr val="00B0F0"/>
                </a:solidFill>
                <a:latin typeface="Trade Gothic for Nike 365 BdCn" panose="020B0806040303020004" pitchFamily="34" charset="0"/>
              </a:rPr>
              <a:t> can’t even compare with </a:t>
            </a:r>
            <a:r>
              <a:rPr lang="en-US" sz="800" dirty="0" err="1">
                <a:solidFill>
                  <a:srgbClr val="00B0F0"/>
                </a:solidFill>
                <a:latin typeface="Trade Gothic for Nike 365 BdCn" panose="020B0806040303020004" pitchFamily="34" charset="0"/>
              </a:rPr>
              <a:t>Qiaodan</a:t>
            </a:r>
            <a:endParaRPr lang="en-US" sz="800" dirty="0">
              <a:solidFill>
                <a:srgbClr val="00B0F0"/>
              </a:solidFill>
              <a:latin typeface="Trade Gothic for Nike 365 BdCn" panose="020B0806040303020004" pitchFamily="34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7E19A191-0D0F-4FEB-9771-D19596A2811C}"/>
              </a:ext>
            </a:extLst>
          </p:cNvPr>
          <p:cNvSpPr txBox="1"/>
          <p:nvPr/>
        </p:nvSpPr>
        <p:spPr>
          <a:xfrm>
            <a:off x="5385793" y="3247095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E47B4AF0-2C33-4122-8DFA-DBCE499357FD}"/>
              </a:ext>
            </a:extLst>
          </p:cNvPr>
          <p:cNvSpPr txBox="1"/>
          <p:nvPr/>
        </p:nvSpPr>
        <p:spPr>
          <a:xfrm>
            <a:off x="5385793" y="4330886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5A7B0A9C-B98F-4A0B-9115-60A2B1514E2C}"/>
              </a:ext>
            </a:extLst>
          </p:cNvPr>
          <p:cNvSpPr txBox="1"/>
          <p:nvPr/>
        </p:nvSpPr>
        <p:spPr>
          <a:xfrm>
            <a:off x="5385793" y="4686751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57" name="TextBox 193">
            <a:extLst>
              <a:ext uri="{FF2B5EF4-FFF2-40B4-BE49-F238E27FC236}">
                <a16:creationId xmlns:a16="http://schemas.microsoft.com/office/drawing/2014/main" id="{1C5D104F-1028-48A8-AC6C-60D8F82647C3}"/>
              </a:ext>
            </a:extLst>
          </p:cNvPr>
          <p:cNvSpPr txBox="1"/>
          <p:nvPr/>
        </p:nvSpPr>
        <p:spPr>
          <a:xfrm>
            <a:off x="5385793" y="3957375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58" name="TextBox 181">
            <a:extLst>
              <a:ext uri="{FF2B5EF4-FFF2-40B4-BE49-F238E27FC236}">
                <a16:creationId xmlns:a16="http://schemas.microsoft.com/office/drawing/2014/main" id="{EB19BAEB-9FFF-46AB-96D1-CDC03FA9E5CA}"/>
              </a:ext>
            </a:extLst>
          </p:cNvPr>
          <p:cNvSpPr txBox="1"/>
          <p:nvPr/>
        </p:nvSpPr>
        <p:spPr>
          <a:xfrm>
            <a:off x="5385793" y="3569075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0D395442-EC37-4352-92B8-3E3482C4FF9D}"/>
              </a:ext>
            </a:extLst>
          </p:cNvPr>
          <p:cNvSpPr txBox="1"/>
          <p:nvPr/>
        </p:nvSpPr>
        <p:spPr>
          <a:xfrm>
            <a:off x="9287259" y="4982247"/>
            <a:ext cx="131332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Barely feel the weight</a:t>
            </a:r>
          </a:p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Looks great for styling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579C0BBF-0EFA-469E-9BE7-CE87A77A56A2}"/>
              </a:ext>
            </a:extLst>
          </p:cNvPr>
          <p:cNvSpPr txBox="1"/>
          <p:nvPr/>
        </p:nvSpPr>
        <p:spPr>
          <a:xfrm>
            <a:off x="9287259" y="5568770"/>
            <a:ext cx="131332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8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Poor stability and easy to get knees &amp; ankles hurt</a:t>
            </a:r>
          </a:p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8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Cushioning way too soft, definitely not meant for running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DD5ECD17-862A-4A33-A412-43FE81E4CE9D}"/>
              </a:ext>
            </a:extLst>
          </p:cNvPr>
          <p:cNvSpPr txBox="1"/>
          <p:nvPr/>
        </p:nvSpPr>
        <p:spPr>
          <a:xfrm>
            <a:off x="7983540" y="2154186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氢科技跑鞋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B30B2430-E832-4F84-8168-CE47C14B6D82}"/>
              </a:ext>
            </a:extLst>
          </p:cNvPr>
          <p:cNvSpPr txBox="1"/>
          <p:nvPr/>
        </p:nvSpPr>
        <p:spPr>
          <a:xfrm>
            <a:off x="7983540" y="5152336"/>
            <a:ext cx="1313324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Light &amp; breathable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32701EA-205C-4A71-B935-9E30FB6C6B89}"/>
              </a:ext>
            </a:extLst>
          </p:cNvPr>
          <p:cNvSpPr txBox="1"/>
          <p:nvPr/>
        </p:nvSpPr>
        <p:spPr>
          <a:xfrm>
            <a:off x="7983540" y="2535860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399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AF56C009-973F-46D5-884A-10827CCCCEB5}"/>
              </a:ext>
            </a:extLst>
          </p:cNvPr>
          <p:cNvSpPr txBox="1"/>
          <p:nvPr/>
        </p:nvSpPr>
        <p:spPr>
          <a:xfrm>
            <a:off x="7983540" y="2857985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9,844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F052F7E2-01E3-4342-A4E0-35CA6098456B}"/>
              </a:ext>
            </a:extLst>
          </p:cNvPr>
          <p:cNvSpPr txBox="1"/>
          <p:nvPr/>
        </p:nvSpPr>
        <p:spPr>
          <a:xfrm>
            <a:off x="7983540" y="5660293"/>
            <a:ext cx="131332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solidFill>
                  <a:srgbClr val="00B0F0"/>
                </a:solidFill>
                <a:latin typeface="Trade Gothic for Nike 365 BdCn" panose="020B0806040303020004" pitchFamily="34" charset="0"/>
              </a:rPr>
              <a:t>Is it false advertising to call </a:t>
            </a:r>
            <a:r>
              <a:rPr lang="en-US" altLang="zh-CN" sz="1000" dirty="0">
                <a:solidFill>
                  <a:srgbClr val="00B0F0"/>
                </a:solidFill>
                <a:latin typeface="Trade Gothic for Nike 365 BdCn" panose="020B0806040303020004" pitchFamily="34" charset="0"/>
              </a:rPr>
              <a:t>it running shoe?</a:t>
            </a:r>
            <a:endParaRPr lang="en-US" sz="1000" dirty="0">
              <a:solidFill>
                <a:srgbClr val="00B0F0"/>
              </a:solidFill>
              <a:latin typeface="Trade Gothic for Nike 365 BdCn" panose="020B0806040303020004" pitchFamily="34" charset="0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EF177A62-E22E-4300-B5A6-62CA36D2895F}"/>
              </a:ext>
            </a:extLst>
          </p:cNvPr>
          <p:cNvSpPr txBox="1"/>
          <p:nvPr/>
        </p:nvSpPr>
        <p:spPr>
          <a:xfrm>
            <a:off x="7983540" y="3237514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67B78386-EF9F-4EC0-B850-7CA10D544F9E}"/>
              </a:ext>
            </a:extLst>
          </p:cNvPr>
          <p:cNvSpPr txBox="1"/>
          <p:nvPr/>
        </p:nvSpPr>
        <p:spPr>
          <a:xfrm>
            <a:off x="7983540" y="4321305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74E0C829-A72A-410F-8B11-D507B93861BB}"/>
              </a:ext>
            </a:extLst>
          </p:cNvPr>
          <p:cNvSpPr txBox="1"/>
          <p:nvPr/>
        </p:nvSpPr>
        <p:spPr>
          <a:xfrm>
            <a:off x="7983540" y="4677170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77" name="TextBox 193">
            <a:extLst>
              <a:ext uri="{FF2B5EF4-FFF2-40B4-BE49-F238E27FC236}">
                <a16:creationId xmlns:a16="http://schemas.microsoft.com/office/drawing/2014/main" id="{FDEF655E-934E-4B9D-86A5-1F09AE6506BF}"/>
              </a:ext>
            </a:extLst>
          </p:cNvPr>
          <p:cNvSpPr txBox="1"/>
          <p:nvPr/>
        </p:nvSpPr>
        <p:spPr>
          <a:xfrm>
            <a:off x="7983540" y="3947794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78" name="TextBox 181">
            <a:extLst>
              <a:ext uri="{FF2B5EF4-FFF2-40B4-BE49-F238E27FC236}">
                <a16:creationId xmlns:a16="http://schemas.microsoft.com/office/drawing/2014/main" id="{43994551-659E-4B96-A709-B3DFA831CB3E}"/>
              </a:ext>
            </a:extLst>
          </p:cNvPr>
          <p:cNvSpPr txBox="1"/>
          <p:nvPr/>
        </p:nvSpPr>
        <p:spPr>
          <a:xfrm>
            <a:off x="7983540" y="3559494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65ED8236-9818-43FE-A809-8C5C7B282646}"/>
              </a:ext>
            </a:extLst>
          </p:cNvPr>
          <p:cNvSpPr txBox="1"/>
          <p:nvPr/>
        </p:nvSpPr>
        <p:spPr>
          <a:xfrm>
            <a:off x="10604287" y="2143564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赤兔</a:t>
            </a: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5</a:t>
            </a: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</a:t>
            </a: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PRO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42164872-EECD-4455-B4CE-00C8FED46F64}"/>
              </a:ext>
            </a:extLst>
          </p:cNvPr>
          <p:cNvSpPr txBox="1"/>
          <p:nvPr/>
        </p:nvSpPr>
        <p:spPr>
          <a:xfrm>
            <a:off x="10604287" y="2525238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539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341BE666-D774-4EEB-898E-D5FCD83A3F71}"/>
              </a:ext>
            </a:extLst>
          </p:cNvPr>
          <p:cNvSpPr txBox="1"/>
          <p:nvPr/>
        </p:nvSpPr>
        <p:spPr>
          <a:xfrm>
            <a:off x="10604287" y="284736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215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82AD3A9E-831F-4AB9-90A5-AC135BCEF45C}"/>
              </a:ext>
            </a:extLst>
          </p:cNvPr>
          <p:cNvSpPr txBox="1"/>
          <p:nvPr/>
        </p:nvSpPr>
        <p:spPr>
          <a:xfrm>
            <a:off x="10604287" y="3226892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E98C2127-0B53-47EC-A840-6037506CA122}"/>
              </a:ext>
            </a:extLst>
          </p:cNvPr>
          <p:cNvSpPr txBox="1"/>
          <p:nvPr/>
        </p:nvSpPr>
        <p:spPr>
          <a:xfrm>
            <a:off x="10604287" y="431068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4B7EF151-EB28-4355-9A34-CD5995280688}"/>
              </a:ext>
            </a:extLst>
          </p:cNvPr>
          <p:cNvSpPr txBox="1"/>
          <p:nvPr/>
        </p:nvSpPr>
        <p:spPr>
          <a:xfrm>
            <a:off x="10604287" y="4666548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-</a:t>
            </a:r>
          </a:p>
        </p:txBody>
      </p:sp>
      <p:sp>
        <p:nvSpPr>
          <p:cNvPr id="287" name="TextBox 193">
            <a:extLst>
              <a:ext uri="{FF2B5EF4-FFF2-40B4-BE49-F238E27FC236}">
                <a16:creationId xmlns:a16="http://schemas.microsoft.com/office/drawing/2014/main" id="{97D168B0-7F2F-4392-81E9-E75FC04066D1}"/>
              </a:ext>
            </a:extLst>
          </p:cNvPr>
          <p:cNvSpPr txBox="1"/>
          <p:nvPr/>
        </p:nvSpPr>
        <p:spPr>
          <a:xfrm>
            <a:off x="10604287" y="3937172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88" name="TextBox 181">
            <a:extLst>
              <a:ext uri="{FF2B5EF4-FFF2-40B4-BE49-F238E27FC236}">
                <a16:creationId xmlns:a16="http://schemas.microsoft.com/office/drawing/2014/main" id="{79718349-E7A4-467A-B9D5-D7D0C6C433A1}"/>
              </a:ext>
            </a:extLst>
          </p:cNvPr>
          <p:cNvSpPr txBox="1"/>
          <p:nvPr/>
        </p:nvSpPr>
        <p:spPr>
          <a:xfrm>
            <a:off x="10604287" y="3548872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B2A0F657-2DE1-431B-B830-3BF608F6A3D0}"/>
              </a:ext>
            </a:extLst>
          </p:cNvPr>
          <p:cNvSpPr txBox="1"/>
          <p:nvPr/>
        </p:nvSpPr>
        <p:spPr>
          <a:xfrm>
            <a:off x="9317918" y="2137985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超轻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A300C997-0452-4390-902C-45C1E860D900}"/>
              </a:ext>
            </a:extLst>
          </p:cNvPr>
          <p:cNvSpPr txBox="1"/>
          <p:nvPr/>
        </p:nvSpPr>
        <p:spPr>
          <a:xfrm>
            <a:off x="10613255" y="5141714"/>
            <a:ext cx="1313324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Outsole is durable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2739A757-39CD-4F6B-98B0-D956177B46CE}"/>
              </a:ext>
            </a:extLst>
          </p:cNvPr>
          <p:cNvSpPr txBox="1"/>
          <p:nvPr/>
        </p:nvSpPr>
        <p:spPr>
          <a:xfrm>
            <a:off x="9317918" y="2519659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599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E7EFC335-6278-4F7F-917D-F3C7B62442DF}"/>
              </a:ext>
            </a:extLst>
          </p:cNvPr>
          <p:cNvSpPr txBox="1"/>
          <p:nvPr/>
        </p:nvSpPr>
        <p:spPr>
          <a:xfrm>
            <a:off x="9317918" y="2841784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5,521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096ED70F-F026-4147-865D-37B61F2962F2}"/>
              </a:ext>
            </a:extLst>
          </p:cNvPr>
          <p:cNvSpPr txBox="1"/>
          <p:nvPr/>
        </p:nvSpPr>
        <p:spPr>
          <a:xfrm>
            <a:off x="10613255" y="5571602"/>
            <a:ext cx="131332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indent="-171450" defTabSz="825500" hangingPunct="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00B0F0"/>
                </a:solidFill>
                <a:latin typeface="Trade Gothic for Nike 365 BdCn" panose="020B0806040303020004" pitchFamily="34" charset="0"/>
              </a:rPr>
              <a:t>Weight is like magnet as a professional running shoe</a:t>
            </a:r>
          </a:p>
          <a:p>
            <a:pPr marL="171450" indent="-171450" defTabSz="825500" hangingPunct="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00B0F0"/>
                </a:solidFill>
                <a:latin typeface="Trade Gothic for Nike 365 BdCn" panose="020B0806040303020004" pitchFamily="34" charset="0"/>
              </a:rPr>
              <a:t>It’s like skating when running on wet roads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C793B57F-3E5F-4019-AFB8-6FD5D9BE4F6F}"/>
              </a:ext>
            </a:extLst>
          </p:cNvPr>
          <p:cNvSpPr txBox="1"/>
          <p:nvPr/>
        </p:nvSpPr>
        <p:spPr>
          <a:xfrm>
            <a:off x="9317918" y="322131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7C74D54A-4D7C-4099-A01A-750AC3358DD4}"/>
              </a:ext>
            </a:extLst>
          </p:cNvPr>
          <p:cNvSpPr txBox="1"/>
          <p:nvPr/>
        </p:nvSpPr>
        <p:spPr>
          <a:xfrm>
            <a:off x="9317918" y="4305104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784B7A00-BC02-4CED-AC1B-9FBE95765AEB}"/>
              </a:ext>
            </a:extLst>
          </p:cNvPr>
          <p:cNvSpPr txBox="1"/>
          <p:nvPr/>
        </p:nvSpPr>
        <p:spPr>
          <a:xfrm>
            <a:off x="9317918" y="4660969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97" name="TextBox 193">
            <a:extLst>
              <a:ext uri="{FF2B5EF4-FFF2-40B4-BE49-F238E27FC236}">
                <a16:creationId xmlns:a16="http://schemas.microsoft.com/office/drawing/2014/main" id="{28771CE6-9205-4694-B9F1-8CD687D746D6}"/>
              </a:ext>
            </a:extLst>
          </p:cNvPr>
          <p:cNvSpPr txBox="1"/>
          <p:nvPr/>
        </p:nvSpPr>
        <p:spPr>
          <a:xfrm>
            <a:off x="9317918" y="393159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98" name="TextBox 181">
            <a:extLst>
              <a:ext uri="{FF2B5EF4-FFF2-40B4-BE49-F238E27FC236}">
                <a16:creationId xmlns:a16="http://schemas.microsoft.com/office/drawing/2014/main" id="{1A44BBC4-23ED-43AE-97D7-4595F20E010D}"/>
              </a:ext>
            </a:extLst>
          </p:cNvPr>
          <p:cNvSpPr txBox="1"/>
          <p:nvPr/>
        </p:nvSpPr>
        <p:spPr>
          <a:xfrm>
            <a:off x="9317918" y="354329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97A628A-1B5A-45C8-AD65-35BDBAF72751}"/>
              </a:ext>
            </a:extLst>
          </p:cNvPr>
          <p:cNvSpPr txBox="1"/>
          <p:nvPr/>
        </p:nvSpPr>
        <p:spPr>
          <a:xfrm>
            <a:off x="1382066" y="667188"/>
            <a:ext cx="1449407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LOCAL COMPETITORS’</a:t>
            </a:r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9F8210B7-9D2A-4FC6-8575-796371554549}"/>
              </a:ext>
            </a:extLst>
          </p:cNvPr>
          <p:cNvCxnSpPr>
            <a:cxnSpLocks/>
          </p:cNvCxnSpPr>
          <p:nvPr/>
        </p:nvCxnSpPr>
        <p:spPr>
          <a:xfrm>
            <a:off x="1479724" y="2052323"/>
            <a:ext cx="0" cy="4114800"/>
          </a:xfrm>
          <a:prstGeom prst="line">
            <a:avLst/>
          </a:prstGeom>
          <a:noFill/>
          <a:ln w="9525" cap="flat">
            <a:solidFill>
              <a:srgbClr val="CDCDCD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639FD7FC-3846-4A0E-9F11-70C26814FC4B}"/>
              </a:ext>
            </a:extLst>
          </p:cNvPr>
          <p:cNvSpPr txBox="1"/>
          <p:nvPr/>
        </p:nvSpPr>
        <p:spPr>
          <a:xfrm>
            <a:off x="12578991" y="2146534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飞电 </a:t>
            </a: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2.0 Elite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116A14A-0EA8-4BD9-A0DC-070C95F594A1}"/>
              </a:ext>
            </a:extLst>
          </p:cNvPr>
          <p:cNvSpPr txBox="1"/>
          <p:nvPr/>
        </p:nvSpPr>
        <p:spPr>
          <a:xfrm>
            <a:off x="12578991" y="5067740"/>
            <a:ext cx="131332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Strong springiness</a:t>
            </a:r>
          </a:p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First class outsole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E0BBA36-BB56-4024-839C-516F1E0D519A}"/>
              </a:ext>
            </a:extLst>
          </p:cNvPr>
          <p:cNvSpPr txBox="1"/>
          <p:nvPr/>
        </p:nvSpPr>
        <p:spPr>
          <a:xfrm>
            <a:off x="12578991" y="2528208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2,099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105A4108-C403-4C6E-A4E0-E854F11B99D7}"/>
              </a:ext>
            </a:extLst>
          </p:cNvPr>
          <p:cNvSpPr txBox="1"/>
          <p:nvPr/>
        </p:nvSpPr>
        <p:spPr>
          <a:xfrm>
            <a:off x="12578991" y="285033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 54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4D8CB1C7-51D5-4A95-B2B9-0E18B7E193AF}"/>
              </a:ext>
            </a:extLst>
          </p:cNvPr>
          <p:cNvSpPr txBox="1"/>
          <p:nvPr/>
        </p:nvSpPr>
        <p:spPr>
          <a:xfrm>
            <a:off x="12578991" y="5652641"/>
            <a:ext cx="131332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Lack of stability on heels</a:t>
            </a:r>
          </a:p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Totally overprice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C8B392D-8A13-434F-BB88-5D1619783DEC}"/>
              </a:ext>
            </a:extLst>
          </p:cNvPr>
          <p:cNvSpPr txBox="1"/>
          <p:nvPr/>
        </p:nvSpPr>
        <p:spPr>
          <a:xfrm>
            <a:off x="12578991" y="3229862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7D7A9270-DCAA-46AA-A922-15A5939A27F2}"/>
              </a:ext>
            </a:extLst>
          </p:cNvPr>
          <p:cNvSpPr txBox="1"/>
          <p:nvPr/>
        </p:nvSpPr>
        <p:spPr>
          <a:xfrm>
            <a:off x="12578991" y="431365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A2CA113C-86D9-4168-B204-5072C58BEB5B}"/>
              </a:ext>
            </a:extLst>
          </p:cNvPr>
          <p:cNvSpPr txBox="1"/>
          <p:nvPr/>
        </p:nvSpPr>
        <p:spPr>
          <a:xfrm>
            <a:off x="12578991" y="4669518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193" name="TextBox 193">
            <a:extLst>
              <a:ext uri="{FF2B5EF4-FFF2-40B4-BE49-F238E27FC236}">
                <a16:creationId xmlns:a16="http://schemas.microsoft.com/office/drawing/2014/main" id="{434DB210-53F3-455A-B28A-7CE91D948BC1}"/>
              </a:ext>
            </a:extLst>
          </p:cNvPr>
          <p:cNvSpPr txBox="1"/>
          <p:nvPr/>
        </p:nvSpPr>
        <p:spPr>
          <a:xfrm>
            <a:off x="12578991" y="3940142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194" name="TextBox 181">
            <a:extLst>
              <a:ext uri="{FF2B5EF4-FFF2-40B4-BE49-F238E27FC236}">
                <a16:creationId xmlns:a16="http://schemas.microsoft.com/office/drawing/2014/main" id="{E3B9657B-5272-44FF-BF1F-645E212D666D}"/>
              </a:ext>
            </a:extLst>
          </p:cNvPr>
          <p:cNvSpPr txBox="1"/>
          <p:nvPr/>
        </p:nvSpPr>
        <p:spPr>
          <a:xfrm>
            <a:off x="12578991" y="3551842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D6A9AFB4-3B26-45D4-AB01-6FF3A35C6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3731" y="1113359"/>
            <a:ext cx="453699" cy="189041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FD901E7E-A342-4C9D-BCAF-6CBC177ED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37828" y="1407750"/>
            <a:ext cx="837767" cy="468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58EE2-59B8-46E2-B88B-73482FF2F1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0325"/>
          <a:stretch/>
        </p:blipFill>
        <p:spPr>
          <a:xfrm>
            <a:off x="2995783" y="1373230"/>
            <a:ext cx="881413" cy="614124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B1437EDF-5736-46DC-B593-C05162AE4F43}"/>
              </a:ext>
            </a:extLst>
          </p:cNvPr>
          <p:cNvSpPr txBox="1"/>
          <p:nvPr/>
        </p:nvSpPr>
        <p:spPr>
          <a:xfrm>
            <a:off x="1490196" y="4895799"/>
            <a:ext cx="1289559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7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Excellent breathability</a:t>
            </a:r>
          </a:p>
          <a:p>
            <a:pPr marL="171450" indent="-171450" defTabSz="825500" hangingPunct="0">
              <a:buFont typeface="Arial" panose="020B0604020202020204" pitchFamily="34" charset="0"/>
              <a:buChar char="•"/>
            </a:pPr>
            <a:r>
              <a:rPr lang="en-US" altLang="zh-CN" sz="7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Great d</a:t>
            </a:r>
            <a:r>
              <a:rPr lang="en-US" sz="7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urability and price value</a:t>
            </a:r>
          </a:p>
          <a:p>
            <a:pPr marL="171450" indent="-171450" defTabSz="825500" hangingPunct="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rgbClr val="00B0F0"/>
                </a:solidFill>
                <a:latin typeface="Trade Gothic for Nike 365 BdCn" panose="020B0806040303020004" pitchFamily="34" charset="0"/>
              </a:rPr>
              <a:t>Some runners even scratched out the logo to wear it in marathon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62C1377-233D-4EF9-9190-1D3BF3B96DB3}"/>
              </a:ext>
            </a:extLst>
          </p:cNvPr>
          <p:cNvSpPr txBox="1"/>
          <p:nvPr/>
        </p:nvSpPr>
        <p:spPr>
          <a:xfrm>
            <a:off x="1471926" y="5715969"/>
            <a:ext cx="131332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Uncomfortable upper</a:t>
            </a:r>
          </a:p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Lack of support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5276D66E-EDB2-4340-881F-9AA6DA52DB28}"/>
              </a:ext>
            </a:extLst>
          </p:cNvPr>
          <p:cNvSpPr txBox="1"/>
          <p:nvPr/>
        </p:nvSpPr>
        <p:spPr>
          <a:xfrm>
            <a:off x="1485073" y="2137985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飞影 </a:t>
            </a: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PB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F6DB88C5-76EC-42FA-8245-761949C9F540}"/>
              </a:ext>
            </a:extLst>
          </p:cNvPr>
          <p:cNvSpPr txBox="1"/>
          <p:nvPr/>
        </p:nvSpPr>
        <p:spPr>
          <a:xfrm>
            <a:off x="1485073" y="2519659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799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A9CB03A-147D-4D6C-9381-1515C90DF790}"/>
              </a:ext>
            </a:extLst>
          </p:cNvPr>
          <p:cNvSpPr txBox="1"/>
          <p:nvPr/>
        </p:nvSpPr>
        <p:spPr>
          <a:xfrm>
            <a:off x="1485073" y="2841784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 3,288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3BC85D35-094E-427D-B6B3-3B5C82148FCE}"/>
              </a:ext>
            </a:extLst>
          </p:cNvPr>
          <p:cNvSpPr txBox="1"/>
          <p:nvPr/>
        </p:nvSpPr>
        <p:spPr>
          <a:xfrm>
            <a:off x="1485073" y="322131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6EF24F5-F565-42F0-A67F-5E62EE055354}"/>
              </a:ext>
            </a:extLst>
          </p:cNvPr>
          <p:cNvSpPr txBox="1"/>
          <p:nvPr/>
        </p:nvSpPr>
        <p:spPr>
          <a:xfrm>
            <a:off x="1485073" y="4305104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F013BB72-3E3D-4185-B61B-C4F00B44C00F}"/>
              </a:ext>
            </a:extLst>
          </p:cNvPr>
          <p:cNvSpPr txBox="1"/>
          <p:nvPr/>
        </p:nvSpPr>
        <p:spPr>
          <a:xfrm>
            <a:off x="1485073" y="4660969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09" name="TextBox 193">
            <a:extLst>
              <a:ext uri="{FF2B5EF4-FFF2-40B4-BE49-F238E27FC236}">
                <a16:creationId xmlns:a16="http://schemas.microsoft.com/office/drawing/2014/main" id="{BFA266C5-CF37-47F8-BB5C-AC9B7A67C230}"/>
              </a:ext>
            </a:extLst>
          </p:cNvPr>
          <p:cNvSpPr txBox="1"/>
          <p:nvPr/>
        </p:nvSpPr>
        <p:spPr>
          <a:xfrm>
            <a:off x="1485073" y="393159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10" name="TextBox 181">
            <a:extLst>
              <a:ext uri="{FF2B5EF4-FFF2-40B4-BE49-F238E27FC236}">
                <a16:creationId xmlns:a16="http://schemas.microsoft.com/office/drawing/2014/main" id="{AA6CD6FE-BE60-49F9-B9F1-711F8D351D05}"/>
              </a:ext>
            </a:extLst>
          </p:cNvPr>
          <p:cNvSpPr txBox="1"/>
          <p:nvPr/>
        </p:nvSpPr>
        <p:spPr>
          <a:xfrm>
            <a:off x="1485073" y="354329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pic>
        <p:nvPicPr>
          <p:cNvPr id="212" name="Picture 211">
            <a:extLst>
              <a:ext uri="{FF2B5EF4-FFF2-40B4-BE49-F238E27FC236}">
                <a16:creationId xmlns:a16="http://schemas.microsoft.com/office/drawing/2014/main" id="{A653DFE8-0594-43F9-9F3F-4A5424EBBF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9949" y="1481171"/>
            <a:ext cx="770560" cy="365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0BEBE1-3D90-4BED-B05A-3E1A06BEDE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3531" y="1383617"/>
            <a:ext cx="819070" cy="465846"/>
          </a:xfrm>
          <a:prstGeom prst="rect">
            <a:avLst/>
          </a:prstGeom>
        </p:spPr>
      </p:pic>
      <p:sp>
        <p:nvSpPr>
          <p:cNvPr id="225" name="TextBox 224">
            <a:extLst>
              <a:ext uri="{FF2B5EF4-FFF2-40B4-BE49-F238E27FC236}">
                <a16:creationId xmlns:a16="http://schemas.microsoft.com/office/drawing/2014/main" id="{8A6F5AF6-5B41-4A84-AC9E-41826A24567B}"/>
              </a:ext>
            </a:extLst>
          </p:cNvPr>
          <p:cNvSpPr txBox="1"/>
          <p:nvPr/>
        </p:nvSpPr>
        <p:spPr>
          <a:xfrm>
            <a:off x="4083765" y="2137985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160X PRO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3EA704C-C7D0-46C5-85BC-B05F3807B6B7}"/>
              </a:ext>
            </a:extLst>
          </p:cNvPr>
          <p:cNvSpPr txBox="1"/>
          <p:nvPr/>
        </p:nvSpPr>
        <p:spPr>
          <a:xfrm>
            <a:off x="4083765" y="5059191"/>
            <a:ext cx="131332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Strong propulsion</a:t>
            </a:r>
          </a:p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Great containment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499129D3-6BBC-445D-B656-516343DD3BCD}"/>
              </a:ext>
            </a:extLst>
          </p:cNvPr>
          <p:cNvSpPr txBox="1"/>
          <p:nvPr/>
        </p:nvSpPr>
        <p:spPr>
          <a:xfrm>
            <a:off x="4083765" y="2519659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1,199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C3851F33-7B3C-4142-93CB-EFB6870E4BFF}"/>
              </a:ext>
            </a:extLst>
          </p:cNvPr>
          <p:cNvSpPr txBox="1"/>
          <p:nvPr/>
        </p:nvSpPr>
        <p:spPr>
          <a:xfrm>
            <a:off x="4083765" y="2841784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298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02C8E37C-03A8-425C-89C3-E2C226C8CFDA}"/>
              </a:ext>
            </a:extLst>
          </p:cNvPr>
          <p:cNvSpPr txBox="1"/>
          <p:nvPr/>
        </p:nvSpPr>
        <p:spPr>
          <a:xfrm>
            <a:off x="4054728" y="5567472"/>
            <a:ext cx="141406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dirty="0">
                <a:solidFill>
                  <a:srgbClr val="00B0F0"/>
                </a:solidFill>
                <a:latin typeface="Trade Gothic for Nike 365 BdCn" panose="020B0806040303020004" pitchFamily="34" charset="0"/>
              </a:rPr>
              <a:t>It’s an average racing shoe lack of highlights</a:t>
            </a:r>
          </a:p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Weight is heavy</a:t>
            </a:r>
          </a:p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Midsole responsiveness decays quickly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45D7581C-03C5-4494-8FD9-5A358336A7A3}"/>
              </a:ext>
            </a:extLst>
          </p:cNvPr>
          <p:cNvSpPr txBox="1"/>
          <p:nvPr/>
        </p:nvSpPr>
        <p:spPr>
          <a:xfrm>
            <a:off x="4083765" y="322131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A31869A4-3A92-446E-8E19-3C141226AEE5}"/>
              </a:ext>
            </a:extLst>
          </p:cNvPr>
          <p:cNvSpPr txBox="1"/>
          <p:nvPr/>
        </p:nvSpPr>
        <p:spPr>
          <a:xfrm>
            <a:off x="4083765" y="4305104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C1D4C062-3700-4C78-BD8D-68382EF1C11B}"/>
              </a:ext>
            </a:extLst>
          </p:cNvPr>
          <p:cNvSpPr txBox="1"/>
          <p:nvPr/>
        </p:nvSpPr>
        <p:spPr>
          <a:xfrm>
            <a:off x="4083765" y="4660969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309" name="TextBox 193">
            <a:extLst>
              <a:ext uri="{FF2B5EF4-FFF2-40B4-BE49-F238E27FC236}">
                <a16:creationId xmlns:a16="http://schemas.microsoft.com/office/drawing/2014/main" id="{68412B6F-7E32-44DB-A26F-835C73AED961}"/>
              </a:ext>
            </a:extLst>
          </p:cNvPr>
          <p:cNvSpPr txBox="1"/>
          <p:nvPr/>
        </p:nvSpPr>
        <p:spPr>
          <a:xfrm>
            <a:off x="4083765" y="393159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310" name="TextBox 181">
            <a:extLst>
              <a:ext uri="{FF2B5EF4-FFF2-40B4-BE49-F238E27FC236}">
                <a16:creationId xmlns:a16="http://schemas.microsoft.com/office/drawing/2014/main" id="{229DB589-4497-4CD5-ACEA-3DFEF4CA5A46}"/>
              </a:ext>
            </a:extLst>
          </p:cNvPr>
          <p:cNvSpPr txBox="1"/>
          <p:nvPr/>
        </p:nvSpPr>
        <p:spPr>
          <a:xfrm>
            <a:off x="4083765" y="3543293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740DB4-F46E-4450-BD0E-8CB68CB007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3504" y="1399879"/>
            <a:ext cx="793846" cy="4465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295934-2F93-4F80-9E81-28D701E21C8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8886" b="17920"/>
          <a:stretch/>
        </p:blipFill>
        <p:spPr>
          <a:xfrm>
            <a:off x="9495819" y="1407383"/>
            <a:ext cx="910378" cy="4842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DB9CA1-0AF9-4789-AD88-BC129515128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24402" b="17172"/>
          <a:stretch/>
        </p:blipFill>
        <p:spPr>
          <a:xfrm>
            <a:off x="8211039" y="1346016"/>
            <a:ext cx="858325" cy="501492"/>
          </a:xfrm>
          <a:prstGeom prst="rect">
            <a:avLst/>
          </a:prstGeom>
        </p:spPr>
      </p:pic>
      <p:sp>
        <p:nvSpPr>
          <p:cNvPr id="259" name="TextBox 258">
            <a:extLst>
              <a:ext uri="{FF2B5EF4-FFF2-40B4-BE49-F238E27FC236}">
                <a16:creationId xmlns:a16="http://schemas.microsoft.com/office/drawing/2014/main" id="{9239CCB9-8F90-4BB0-8EAF-76C5DA69BDFF}"/>
              </a:ext>
            </a:extLst>
          </p:cNvPr>
          <p:cNvSpPr txBox="1"/>
          <p:nvPr/>
        </p:nvSpPr>
        <p:spPr>
          <a:xfrm>
            <a:off x="6710881" y="2142980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C37+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DE465434-EB1F-4CA4-8F6A-796B38BC134C}"/>
              </a:ext>
            </a:extLst>
          </p:cNvPr>
          <p:cNvSpPr txBox="1"/>
          <p:nvPr/>
        </p:nvSpPr>
        <p:spPr>
          <a:xfrm>
            <a:off x="6710881" y="2524654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449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6BD3AFE2-2916-43FF-A9FB-25F91FD6BC96}"/>
              </a:ext>
            </a:extLst>
          </p:cNvPr>
          <p:cNvSpPr txBox="1"/>
          <p:nvPr/>
        </p:nvSpPr>
        <p:spPr>
          <a:xfrm>
            <a:off x="6710881" y="2846779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  24,388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FD254A4F-6880-4F2C-A899-C9ABB4A13230}"/>
              </a:ext>
            </a:extLst>
          </p:cNvPr>
          <p:cNvSpPr txBox="1"/>
          <p:nvPr/>
        </p:nvSpPr>
        <p:spPr>
          <a:xfrm>
            <a:off x="6710881" y="3226308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F5D87B53-241E-463A-A1C0-D840ACF5FF5F}"/>
              </a:ext>
            </a:extLst>
          </p:cNvPr>
          <p:cNvSpPr txBox="1"/>
          <p:nvPr/>
        </p:nvSpPr>
        <p:spPr>
          <a:xfrm>
            <a:off x="6710881" y="4310099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7DE9B639-013F-4ED7-B9B4-4BAD73092D74}"/>
              </a:ext>
            </a:extLst>
          </p:cNvPr>
          <p:cNvSpPr txBox="1"/>
          <p:nvPr/>
        </p:nvSpPr>
        <p:spPr>
          <a:xfrm>
            <a:off x="6710881" y="4665964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67" name="TextBox 193">
            <a:extLst>
              <a:ext uri="{FF2B5EF4-FFF2-40B4-BE49-F238E27FC236}">
                <a16:creationId xmlns:a16="http://schemas.microsoft.com/office/drawing/2014/main" id="{694C3A2A-9D33-41E5-A79C-70F99A383B7D}"/>
              </a:ext>
            </a:extLst>
          </p:cNvPr>
          <p:cNvSpPr txBox="1"/>
          <p:nvPr/>
        </p:nvSpPr>
        <p:spPr>
          <a:xfrm>
            <a:off x="6710881" y="3936588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</a:t>
            </a:r>
            <a:endParaRPr lang="en-US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68" name="TextBox 181">
            <a:extLst>
              <a:ext uri="{FF2B5EF4-FFF2-40B4-BE49-F238E27FC236}">
                <a16:creationId xmlns:a16="http://schemas.microsoft.com/office/drawing/2014/main" id="{C55B3907-D8FD-4D78-B181-59E683BA0D89}"/>
              </a:ext>
            </a:extLst>
          </p:cNvPr>
          <p:cNvSpPr txBox="1"/>
          <p:nvPr/>
        </p:nvSpPr>
        <p:spPr>
          <a:xfrm>
            <a:off x="6710881" y="3548288"/>
            <a:ext cx="131332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lnSpc>
                <a:spcPct val="80000"/>
              </a:lnSpc>
            </a:pPr>
            <a:r>
              <a:rPr lang="zh-CN" alt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⭐⭐</a:t>
            </a:r>
            <a:endParaRPr lang="en-US" altLang="zh-CN" sz="10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3CE7ED9A-AB6A-4A03-8946-07D8DE59E115}"/>
              </a:ext>
            </a:extLst>
          </p:cNvPr>
          <p:cNvSpPr txBox="1"/>
          <p:nvPr/>
        </p:nvSpPr>
        <p:spPr>
          <a:xfrm>
            <a:off x="6709712" y="5141130"/>
            <a:ext cx="1313324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Midsole is soft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5FDD5D79-D89A-4288-B90A-77665F321825}"/>
              </a:ext>
            </a:extLst>
          </p:cNvPr>
          <p:cNvSpPr txBox="1"/>
          <p:nvPr/>
        </p:nvSpPr>
        <p:spPr>
          <a:xfrm>
            <a:off x="6697475" y="5641895"/>
            <a:ext cx="131332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000" dirty="0">
                <a:solidFill>
                  <a:srgbClr val="00B0F0"/>
                </a:solidFill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Running? You can hurt your ankle while walking in it</a:t>
            </a:r>
            <a:endParaRPr lang="en-US" sz="1000" dirty="0">
              <a:solidFill>
                <a:srgbClr val="00B0F0"/>
              </a:solidFill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2188B9-DBAA-408F-B72B-98123D4B681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53780"/>
          <a:stretch/>
        </p:blipFill>
        <p:spPr>
          <a:xfrm>
            <a:off x="6849693" y="1324537"/>
            <a:ext cx="1008887" cy="4881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03F0DC8-68E3-4C7A-A99D-31C8F2484CEA}"/>
              </a:ext>
            </a:extLst>
          </p:cNvPr>
          <p:cNvSpPr/>
          <p:nvPr/>
        </p:nvSpPr>
        <p:spPr>
          <a:xfrm>
            <a:off x="6972391" y="1345432"/>
            <a:ext cx="162190" cy="135155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61C6B9A-44D3-49DD-AA3F-CFB29891B7F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15323" y="1360361"/>
            <a:ext cx="828734" cy="463477"/>
          </a:xfrm>
          <a:prstGeom prst="rect">
            <a:avLst/>
          </a:prstGeom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FBD6D053-6B1A-44B0-BB0F-F53C79CAC4AC}"/>
              </a:ext>
            </a:extLst>
          </p:cNvPr>
          <p:cNvSpPr/>
          <p:nvPr/>
        </p:nvSpPr>
        <p:spPr>
          <a:xfrm>
            <a:off x="6648450" y="1047751"/>
            <a:ext cx="47625" cy="5105400"/>
          </a:xfrm>
          <a:prstGeom prst="rect">
            <a:avLst/>
          </a:prstGeom>
          <a:pattFill prst="dkUpDiag">
            <a:fgClr>
              <a:schemeClr val="bg2"/>
            </a:fgClr>
            <a:bgClr>
              <a:schemeClr val="bg1"/>
            </a:bgClr>
          </a:patt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197" name="Picture 196">
            <a:extLst>
              <a:ext uri="{FF2B5EF4-FFF2-40B4-BE49-F238E27FC236}">
                <a16:creationId xmlns:a16="http://schemas.microsoft.com/office/drawing/2014/main" id="{E97AAD5D-CD30-456E-9A1E-CFD1797D3D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617" y="1264461"/>
            <a:ext cx="453699" cy="189041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17F63652-CD9C-4A0A-A3A9-27FE3B2F30B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27975" y="1217028"/>
            <a:ext cx="236931" cy="283980"/>
          </a:xfrm>
          <a:prstGeom prst="rect">
            <a:avLst/>
          </a:prstGeom>
        </p:spPr>
      </p:pic>
      <p:pic>
        <p:nvPicPr>
          <p:cNvPr id="213" name="Picture 2" descr="安踏- 维基百科，自由的百科全书">
            <a:extLst>
              <a:ext uri="{FF2B5EF4-FFF2-40B4-BE49-F238E27FC236}">
                <a16:creationId xmlns:a16="http://schemas.microsoft.com/office/drawing/2014/main" id="{521A1A1C-C034-4549-8974-6C5B87B59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7784" b="91617" l="4967" r="97351">
                        <a14:foregroundMark x1="7285" y1="11377" x2="7285" y2="11377"/>
                        <a14:foregroundMark x1="5298" y1="16766" x2="5298" y2="16766"/>
                        <a14:foregroundMark x1="11921" y1="8982" x2="61589" y2="11976"/>
                        <a14:foregroundMark x1="89404" y1="58683" x2="97351" y2="76647"/>
                        <a14:foregroundMark x1="86755" y1="91617" x2="91722" y2="91617"/>
                        <a14:foregroundMark x1="16887" y1="7186" x2="37086" y2="7186"/>
                        <a14:foregroundMark x1="37086" y1="7186" x2="56954" y2="131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365" y="1245423"/>
            <a:ext cx="322035" cy="17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" name="Picture 33" descr="Free Download Xtep Logo in SVG, PNG, JPG, EPS, AI Formats">
            <a:extLst>
              <a:ext uri="{FF2B5EF4-FFF2-40B4-BE49-F238E27FC236}">
                <a16:creationId xmlns:a16="http://schemas.microsoft.com/office/drawing/2014/main" id="{EC38076E-B433-4243-9BA7-935FD9E902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3" t="34992" r="6676" b="36332"/>
          <a:stretch/>
        </p:blipFill>
        <p:spPr bwMode="auto">
          <a:xfrm>
            <a:off x="4481001" y="1265276"/>
            <a:ext cx="518852" cy="19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" name="Picture 312">
            <a:extLst>
              <a:ext uri="{FF2B5EF4-FFF2-40B4-BE49-F238E27FC236}">
                <a16:creationId xmlns:a16="http://schemas.microsoft.com/office/drawing/2014/main" id="{E16B4038-FED2-4C10-9E13-4F9364CB5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158" y="1206348"/>
            <a:ext cx="453699" cy="189041"/>
          </a:xfrm>
          <a:prstGeom prst="rect">
            <a:avLst/>
          </a:prstGeom>
        </p:spPr>
      </p:pic>
      <p:pic>
        <p:nvPicPr>
          <p:cNvPr id="317" name="Picture 2" descr="安踏- 维基百科，自由的百科全书">
            <a:extLst>
              <a:ext uri="{FF2B5EF4-FFF2-40B4-BE49-F238E27FC236}">
                <a16:creationId xmlns:a16="http://schemas.microsoft.com/office/drawing/2014/main" id="{ED73DB7A-9021-4985-AC15-3963DE9C0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7784" b="91617" l="4967" r="97351">
                        <a14:foregroundMark x1="7285" y1="11377" x2="7285" y2="11377"/>
                        <a14:foregroundMark x1="5298" y1="16766" x2="5298" y2="16766"/>
                        <a14:foregroundMark x1="11921" y1="8982" x2="61589" y2="11976"/>
                        <a14:foregroundMark x1="89404" y1="58683" x2="97351" y2="76647"/>
                        <a14:foregroundMark x1="86755" y1="91617" x2="91722" y2="91617"/>
                        <a14:foregroundMark x1="16887" y1="7186" x2="37086" y2="7186"/>
                        <a14:foregroundMark x1="37086" y1="7186" x2="56954" y2="131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332" y="1237769"/>
            <a:ext cx="322035" cy="17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8" name="Picture 2" descr="安踏- 维基百科，自由的百科全书">
            <a:extLst>
              <a:ext uri="{FF2B5EF4-FFF2-40B4-BE49-F238E27FC236}">
                <a16:creationId xmlns:a16="http://schemas.microsoft.com/office/drawing/2014/main" id="{AC88E43C-68EF-4F23-8DE6-7D9B0409C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7784" b="91617" l="4967" r="97351">
                        <a14:foregroundMark x1="7285" y1="11377" x2="7285" y2="11377"/>
                        <a14:foregroundMark x1="5298" y1="16766" x2="5298" y2="16766"/>
                        <a14:foregroundMark x1="11921" y1="8982" x2="61589" y2="11976"/>
                        <a14:foregroundMark x1="89404" y1="58683" x2="97351" y2="76647"/>
                        <a14:foregroundMark x1="86755" y1="91617" x2="91722" y2="91617"/>
                        <a14:foregroundMark x1="16887" y1="7186" x2="37086" y2="7186"/>
                        <a14:foregroundMark x1="37086" y1="7186" x2="56954" y2="131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356" y="1237184"/>
            <a:ext cx="322035" cy="17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9" name="Picture 318">
            <a:extLst>
              <a:ext uri="{FF2B5EF4-FFF2-40B4-BE49-F238E27FC236}">
                <a16:creationId xmlns:a16="http://schemas.microsoft.com/office/drawing/2014/main" id="{F93109FB-F1AC-4CE6-93A4-3A066C828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2525" y="1181538"/>
            <a:ext cx="453699" cy="189041"/>
          </a:xfrm>
          <a:prstGeom prst="rect">
            <a:avLst/>
          </a:prstGeom>
        </p:spPr>
      </p:pic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5A99250-E523-45CA-9287-E94A1C75D0A1}"/>
              </a:ext>
            </a:extLst>
          </p:cNvPr>
          <p:cNvCxnSpPr>
            <a:cxnSpLocks/>
          </p:cNvCxnSpPr>
          <p:nvPr/>
        </p:nvCxnSpPr>
        <p:spPr>
          <a:xfrm>
            <a:off x="1445375" y="2055002"/>
            <a:ext cx="10515600" cy="0"/>
          </a:xfrm>
          <a:prstGeom prst="line">
            <a:avLst/>
          </a:prstGeom>
          <a:noFill/>
          <a:ln w="9525" cap="flat">
            <a:solidFill>
              <a:schemeClr val="bg2">
                <a:lumMod val="20000"/>
                <a:lumOff val="8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BA0F6DF5-96D1-4219-BD8D-C81EA2D2162E}"/>
              </a:ext>
            </a:extLst>
          </p:cNvPr>
          <p:cNvSpPr txBox="1"/>
          <p:nvPr/>
        </p:nvSpPr>
        <p:spPr>
          <a:xfrm>
            <a:off x="1323974" y="863122"/>
            <a:ext cx="164782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altLang="zh-CN" sz="1200" dirty="0"/>
              <a:t>RACING/TEMPO RUNNING</a:t>
            </a:r>
            <a:endParaRPr lang="en-US" sz="1200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544BC77-4D73-421A-A572-957615025591}"/>
              </a:ext>
            </a:extLst>
          </p:cNvPr>
          <p:cNvCxnSpPr>
            <a:cxnSpLocks/>
            <a:endCxn id="161" idx="3"/>
          </p:cNvCxnSpPr>
          <p:nvPr/>
        </p:nvCxnSpPr>
        <p:spPr>
          <a:xfrm flipH="1">
            <a:off x="2971799" y="1001622"/>
            <a:ext cx="3581402" cy="0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olid"/>
            <a:miter lim="400000"/>
            <a:headEnd type="none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58BC8F8A-7A83-4B57-BC9C-46D6A24FA60D}"/>
              </a:ext>
            </a:extLst>
          </p:cNvPr>
          <p:cNvSpPr txBox="1"/>
          <p:nvPr/>
        </p:nvSpPr>
        <p:spPr>
          <a:xfrm>
            <a:off x="6581775" y="838200"/>
            <a:ext cx="895350" cy="27699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200" dirty="0"/>
              <a:t>JOGGING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42F321E-3BE5-483C-BD1D-436484077593}"/>
              </a:ext>
            </a:extLst>
          </p:cNvPr>
          <p:cNvCxnSpPr>
            <a:cxnSpLocks/>
            <a:endCxn id="166" idx="3"/>
          </p:cNvCxnSpPr>
          <p:nvPr/>
        </p:nvCxnSpPr>
        <p:spPr>
          <a:xfrm flipH="1" flipV="1">
            <a:off x="7477125" y="976700"/>
            <a:ext cx="4257676" cy="21262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olid"/>
            <a:miter lim="400000"/>
            <a:headEnd type="none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9" name="Right Triangle 158">
            <a:extLst>
              <a:ext uri="{FF2B5EF4-FFF2-40B4-BE49-F238E27FC236}">
                <a16:creationId xmlns:a16="http://schemas.microsoft.com/office/drawing/2014/main" id="{E9A00ADB-3B66-4113-B6CA-01B9B15344A2}"/>
              </a:ext>
            </a:extLst>
          </p:cNvPr>
          <p:cNvSpPr/>
          <p:nvPr/>
        </p:nvSpPr>
        <p:spPr>
          <a:xfrm flipH="1">
            <a:off x="11595858" y="313150"/>
            <a:ext cx="596138" cy="440004"/>
          </a:xfrm>
          <a:prstGeom prst="rtTriangle">
            <a:avLst/>
          </a:prstGeom>
          <a:solidFill>
            <a:schemeClr val="bg2">
              <a:lumMod val="20000"/>
              <a:lumOff val="80000"/>
            </a:schemeClr>
          </a:solidFill>
          <a:ln w="3175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432" tIns="50800" rIns="27432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BC4C6BAB-EB05-4173-9356-5247D3B3AED2}"/>
              </a:ext>
            </a:extLst>
          </p:cNvPr>
          <p:cNvSpPr/>
          <p:nvPr/>
        </p:nvSpPr>
        <p:spPr>
          <a:xfrm>
            <a:off x="11595863" y="753153"/>
            <a:ext cx="596137" cy="274320"/>
          </a:xfrm>
          <a:prstGeom prst="rect">
            <a:avLst/>
          </a:prstGeom>
          <a:solidFill>
            <a:srgbClr val="005DA3"/>
          </a:solidFill>
          <a:ln w="3175">
            <a:solidFill>
              <a:schemeClr val="bg1"/>
            </a:solidFill>
          </a:ln>
        </p:spPr>
        <p:txBody>
          <a:bodyPr wrap="square" lIns="27432" rIns="27432" anchor="ctr">
            <a:noAutofit/>
          </a:bodyPr>
          <a:lstStyle/>
          <a:p>
            <a:pPr algn="r">
              <a:lnSpc>
                <a:spcPct val="80000"/>
              </a:lnSpc>
            </a:pPr>
            <a:r>
              <a:rPr lang="en-US" altLang="zh-CN" sz="700" dirty="0">
                <a:solidFill>
                  <a:schemeClr val="bg1"/>
                </a:solidFill>
                <a:latin typeface="Trade Gothic for Nike 365 BdCn" panose="020B0806040303020004" pitchFamily="34" charset="0"/>
              </a:rPr>
              <a:t>PRODUCT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087EDB2-913A-42D4-97CE-6A728B96ABB1}"/>
              </a:ext>
            </a:extLst>
          </p:cNvPr>
          <p:cNvSpPr/>
          <p:nvPr/>
        </p:nvSpPr>
        <p:spPr>
          <a:xfrm>
            <a:off x="11595863" y="1030978"/>
            <a:ext cx="596137" cy="274320"/>
          </a:xfrm>
          <a:prstGeom prst="rect">
            <a:avLst/>
          </a:prstGeom>
          <a:solidFill>
            <a:srgbClr val="E8E8E8"/>
          </a:solidFill>
          <a:ln w="3175">
            <a:solidFill>
              <a:schemeClr val="bg1"/>
            </a:solidFill>
          </a:ln>
        </p:spPr>
        <p:txBody>
          <a:bodyPr wrap="square" lIns="27432" rIns="27432" anchor="ctr">
            <a:noAutofit/>
          </a:bodyPr>
          <a:lstStyle/>
          <a:p>
            <a:pPr algn="r">
              <a:lnSpc>
                <a:spcPct val="80000"/>
              </a:lnSpc>
            </a:pPr>
            <a:r>
              <a:rPr lang="en-US" altLang="zh-CN" sz="700" dirty="0">
                <a:solidFill>
                  <a:srgbClr val="000000">
                    <a:lumMod val="50000"/>
                    <a:lumOff val="50000"/>
                  </a:srgbClr>
                </a:solidFill>
                <a:latin typeface="Trade Gothic for Nike 365 BdCn" panose="020B0806040303020004" pitchFamily="34" charset="0"/>
              </a:rPr>
              <a:t>PORTFOLIO</a:t>
            </a: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2838BA3-25E6-43D7-9202-129FE616E004}"/>
              </a:ext>
            </a:extLst>
          </p:cNvPr>
          <p:cNvGrpSpPr/>
          <p:nvPr/>
        </p:nvGrpSpPr>
        <p:grpSpPr>
          <a:xfrm>
            <a:off x="11386282" y="-44344"/>
            <a:ext cx="805718" cy="791136"/>
            <a:chOff x="11386282" y="-44344"/>
            <a:chExt cx="805718" cy="791136"/>
          </a:xfrm>
        </p:grpSpPr>
        <p:sp>
          <p:nvSpPr>
            <p:cNvPr id="172" name="Right Triangle 171">
              <a:extLst>
                <a:ext uri="{FF2B5EF4-FFF2-40B4-BE49-F238E27FC236}">
                  <a16:creationId xmlns:a16="http://schemas.microsoft.com/office/drawing/2014/main" id="{A938BF52-0E5F-4F1B-94E0-2CFEB3E0949A}"/>
                </a:ext>
              </a:extLst>
            </p:cNvPr>
            <p:cNvSpPr/>
            <p:nvPr/>
          </p:nvSpPr>
          <p:spPr>
            <a:xfrm flipH="1" flipV="1">
              <a:off x="11386282" y="0"/>
              <a:ext cx="805718" cy="746792"/>
            </a:xfrm>
            <a:prstGeom prst="rtTriangle">
              <a:avLst/>
            </a:prstGeom>
            <a:solidFill>
              <a:srgbClr val="005DA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for Nike 365 BdCn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68A2EB7-E924-4ED6-A537-11F68B55D5B1}"/>
                </a:ext>
              </a:extLst>
            </p:cNvPr>
            <p:cNvSpPr/>
            <p:nvPr/>
          </p:nvSpPr>
          <p:spPr>
            <a:xfrm>
              <a:off x="11791403" y="-44344"/>
              <a:ext cx="400597" cy="564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A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D50F5629-A088-4831-B24A-368CC602C1FD}"/>
              </a:ext>
            </a:extLst>
          </p:cNvPr>
          <p:cNvSpPr txBox="1"/>
          <p:nvPr/>
        </p:nvSpPr>
        <p:spPr>
          <a:xfrm>
            <a:off x="232314" y="6499920"/>
            <a:ext cx="6278321" cy="3241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28600" marR="0" indent="-22860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AutoNum type="arabicPeriod"/>
              <a:tabLst/>
            </a:pPr>
            <a:r>
              <a:rPr lang="en-US" sz="900" dirty="0">
                <a:solidFill>
                  <a:srgbClr val="414141"/>
                </a:solidFill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MONTHLY SALES: MONTHLY SALES QTY OF THE MODEL ON </a:t>
            </a:r>
            <a:r>
              <a:rPr lang="en-US" altLang="zh-CN" sz="900" dirty="0">
                <a:solidFill>
                  <a:srgbClr val="414141"/>
                </a:solidFill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TMALL EXCLUDING RETAIL MOMENTS D11 AND 618</a:t>
            </a:r>
            <a:endParaRPr lang="en-US" sz="900" dirty="0">
              <a:solidFill>
                <a:srgbClr val="414141"/>
              </a:solidFill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  <a:p>
            <a:pPr marL="228600" marR="0" indent="-228600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AutoNum type="arabicPeriod"/>
              <a:tabLst/>
            </a:pPr>
            <a:r>
              <a:rPr lang="en-US" altLang="zh-CN" sz="900" dirty="0">
                <a:solidFill>
                  <a:srgbClr val="414141"/>
                </a:solidFill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FUNCTIONALITY: REVIEW BASED ON LATEST VERSION OF EACH MODEL</a:t>
            </a:r>
            <a:endParaRPr lang="en-US" sz="900" dirty="0">
              <a:solidFill>
                <a:srgbClr val="414141"/>
              </a:solidFill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32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6EEB186-D50A-98DC-13A1-82BC77E1E4F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04472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9" imgH="411" progId="TCLayout.ActiveDocument.1">
                  <p:embed/>
                </p:oleObj>
              </mc:Choice>
              <mc:Fallback>
                <p:oleObj name="think-cell Slide" r:id="rId3" imgW="409" imgH="41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EE2BAF1-7CB0-4A35-A6DB-5467E6B16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8D7C6E-0782-44A1-A787-096ADBCBA7F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28774" y="113016"/>
            <a:ext cx="10798138" cy="651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2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5CC1D187-4362-4D82-9E89-E42A6357074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917510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127B19B5-6A10-4D94-BACB-1FC6DFAF65C0}"/>
              </a:ext>
            </a:extLst>
          </p:cNvPr>
          <p:cNvSpPr/>
          <p:nvPr/>
        </p:nvSpPr>
        <p:spPr>
          <a:xfrm>
            <a:off x="207623" y="2054830"/>
            <a:ext cx="3994507" cy="2691831"/>
          </a:xfrm>
          <a:prstGeom prst="rect">
            <a:avLst/>
          </a:prstGeom>
          <a:ln>
            <a:solidFill>
              <a:srgbClr val="74B4C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11" name="Picture 10" descr="A white piece of paper&#10;&#10;Description automatically generated with low confidence">
            <a:extLst>
              <a:ext uri="{FF2B5EF4-FFF2-40B4-BE49-F238E27FC236}">
                <a16:creationId xmlns:a16="http://schemas.microsoft.com/office/drawing/2014/main" id="{6493783E-0CB5-4DDD-9A92-CDFD62F44B9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066" y="4172468"/>
            <a:ext cx="7551505" cy="1416668"/>
          </a:xfrm>
          <a:prstGeom prst="rect">
            <a:avLst/>
          </a:prstGeom>
        </p:spPr>
      </p:pic>
      <p:pic>
        <p:nvPicPr>
          <p:cNvPr id="9" name="Picture 8" descr="A white piece of paper&#10;&#10;Description automatically generated with low confidence">
            <a:extLst>
              <a:ext uri="{FF2B5EF4-FFF2-40B4-BE49-F238E27FC236}">
                <a16:creationId xmlns:a16="http://schemas.microsoft.com/office/drawing/2014/main" id="{B9CFC0EC-3E3E-4520-A3E5-A5C16DB31C6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066" y="1401754"/>
            <a:ext cx="7551505" cy="23971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7C3C7A-4D28-4AED-9840-4F16E85E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dirty="0"/>
              <a:t>Data Cleaning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F7E771-0BAD-4447-94FC-B88B2B29E9A2}"/>
              </a:ext>
            </a:extLst>
          </p:cNvPr>
          <p:cNvSpPr txBox="1"/>
          <p:nvPr/>
        </p:nvSpPr>
        <p:spPr>
          <a:xfrm>
            <a:off x="428091" y="2600309"/>
            <a:ext cx="3383621" cy="13985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sz="16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原始评论断</a:t>
            </a:r>
            <a:r>
              <a:rPr lang="zh-CN" altLang="en-US" sz="1600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句</a:t>
            </a:r>
            <a:endParaRPr lang="en-US" altLang="zh-CN" sz="1600" b="1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zh-CN" sz="16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标点符号</a:t>
            </a:r>
            <a:endParaRPr lang="en-US" altLang="zh-CN" sz="16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zh-CN" sz="16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转折语</a:t>
            </a:r>
            <a:r>
              <a:rPr lang="en-US" altLang="zh-CN" sz="16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但是、不过、而且）</a:t>
            </a:r>
            <a:endParaRPr lang="en-US" altLang="zh-CN" sz="1600" b="1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1…2…3…4…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zh-CN" sz="16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句子去叠字、繁体字等操作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9778C-2A98-449B-A88A-1404E9762C80}"/>
              </a:ext>
            </a:extLst>
          </p:cNvPr>
          <p:cNvSpPr txBox="1"/>
          <p:nvPr/>
        </p:nvSpPr>
        <p:spPr>
          <a:xfrm>
            <a:off x="4808305" y="1815479"/>
            <a:ext cx="6873411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dirty="0"/>
              <a:t>优点：1.颜值-耐克家鞋子颜值一如既往的好看，属于跑鞋品牌里的颜值一线。2.科技-这双搭载了全掌碳板，据说推力不错具体跑步效果还要上脚跑一下再评论。鞋面材质比较轻薄，透气性不错。大底才用的是React材质，上脚弹性不错虽然不及ZoomX重量也略重但胜在耐用。3.脚感-上脚走了几步，有一点踩高跷的感觉。这双4cm大厚底本来就高而且后掌设计又非常窄，所以走路的话会感觉有点晃稳定性不够。感觉这双适合中掌或者前掌着地的跑者，后跟跑法除非退步力量和脚踝力量比较强壮的还行，如果大是体重初跑者容易感觉会增加受伤风险。 缺点：1.当竞速鞋穿吧重量有点重，当训练鞋穿吧又有碳板，定位有点尴尬。 </a:t>
            </a:r>
            <a:r>
              <a:rPr lang="en-US" sz="1200" dirty="0" err="1"/>
              <a:t>总结：初步感觉是一双不错的中端竞速跑鞋，重量稍重，缓震出色，适合有一定跑步基础的跑者。具体感受跑一段时间再追评</a:t>
            </a:r>
            <a:r>
              <a:rPr lang="en-US" sz="1200" dirty="0"/>
              <a:t>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7E1E14-5872-4BFD-965D-31FB3C3272B6}"/>
              </a:ext>
            </a:extLst>
          </p:cNvPr>
          <p:cNvSpPr txBox="1"/>
          <p:nvPr/>
        </p:nvSpPr>
        <p:spPr>
          <a:xfrm>
            <a:off x="4808305" y="4537481"/>
            <a:ext cx="6692473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dirty="0"/>
              <a:t>Be️🔻</a:t>
            </a:r>
            <a:r>
              <a:rPr lang="en-US" sz="1200" dirty="0" err="1"/>
              <a:t>走起路来很轻快，抓地效</a:t>
            </a:r>
            <a:r>
              <a:rPr lang="en-US" sz="1200" dirty="0"/>
              <a:t>🍑</a:t>
            </a:r>
            <a:r>
              <a:rPr lang="en-US" sz="1200" dirty="0" err="1"/>
              <a:t>果非常好，非常</a:t>
            </a:r>
            <a:r>
              <a:rPr lang="en-US" sz="1200" dirty="0"/>
              <a:t>🏕</a:t>
            </a:r>
            <a:r>
              <a:rPr lang="en-US" sz="1200" dirty="0" err="1"/>
              <a:t>透气，不臭脚！大小</a:t>
            </a:r>
            <a:r>
              <a:rPr lang="en-US" sz="1200" dirty="0"/>
              <a:t>🍾🍾</a:t>
            </a:r>
            <a:r>
              <a:rPr lang="en-US" sz="1200" dirty="0" err="1"/>
              <a:t>正好，外观颜值非️常高。气垫有弹性，非常</a:t>
            </a:r>
            <a:r>
              <a:rPr lang="en-US" sz="1200" dirty="0"/>
              <a:t>🗳🗳</a:t>
            </a:r>
            <a:r>
              <a:rPr lang="en-US" sz="1200" dirty="0" err="1"/>
              <a:t>适合慢跑，有减震的</a:t>
            </a:r>
            <a:r>
              <a:rPr lang="en-US" sz="1200" dirty="0"/>
              <a:t>💫</a:t>
            </a:r>
            <a:r>
              <a:rPr lang="en-US" sz="1200" dirty="0" err="1"/>
              <a:t>效果，除了冬季其他季节穿都很合适。面料️手感柔软细腻，胶粘合度</a:t>
            </a:r>
            <a:r>
              <a:rPr lang="en-US" sz="1200" dirty="0"/>
              <a:t>🍮</a:t>
            </a:r>
            <a:r>
              <a:rPr lang="en-US" sz="1200" dirty="0" err="1"/>
              <a:t>完美，穿的不顶脚。一体化流线型设计，耐克的</a:t>
            </a:r>
            <a:r>
              <a:rPr lang="en-US" sz="1200" dirty="0"/>
              <a:t>🏸</a:t>
            </a:r>
            <a:r>
              <a:rPr lang="en-US" sz="1200" dirty="0" err="1"/>
              <a:t>鞋子非常超值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8315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44D7865-6DA9-BF01-84CB-18BB77A55F3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567227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9" imgH="411" progId="TCLayout.ActiveDocument.1">
                  <p:embed/>
                </p:oleObj>
              </mc:Choice>
              <mc:Fallback>
                <p:oleObj name="think-cell Slide" r:id="rId3" imgW="409" imgH="41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A0ED7FA-D783-EAC2-803A-E74BA09E9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zh-CN" altLang="en-US" dirty="0"/>
              <a:t>代码说明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78C91C-D475-73A9-9B4D-981217C58999}"/>
              </a:ext>
            </a:extLst>
          </p:cNvPr>
          <p:cNvSpPr txBox="1"/>
          <p:nvPr/>
        </p:nvSpPr>
        <p:spPr>
          <a:xfrm>
            <a:off x="954592" y="1606118"/>
            <a:ext cx="10577008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rgbClr val="000000"/>
                </a:solidFill>
                <a:effectLst/>
                <a:latin typeface="Helvetica Neue"/>
              </a:rPr>
              <a:t>原始数据：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Helvetica Neue"/>
              </a:rPr>
              <a:t>folder</a:t>
            </a:r>
            <a:r>
              <a:rPr lang="en-US" altLang="zh-CN" sz="1600" dirty="0">
                <a:solidFill>
                  <a:srgbClr val="000000"/>
                </a:solidFill>
                <a:latin typeface="Helvetica Neue"/>
              </a:rPr>
              <a:t>---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Helvetica Neue"/>
              </a:rPr>
              <a:t>跑鞋评论数据更新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Helvetica Neue"/>
              </a:rPr>
              <a:t>1119</a:t>
            </a:r>
          </a:p>
          <a:p>
            <a:endParaRPr lang="en-US" altLang="zh-CN" sz="16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zh-CN" altLang="en-US" sz="1600" b="0" i="0" dirty="0">
                <a:solidFill>
                  <a:srgbClr val="000000"/>
                </a:solidFill>
                <a:effectLst/>
                <a:latin typeface="Helvetica Neue"/>
              </a:rPr>
              <a:t>代码文件：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Step1GetSentiment</a:t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3A3211-EB76-D8D5-CE02-AC929EB39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676" y="3191921"/>
            <a:ext cx="5549421" cy="15202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735647-81C8-8573-B064-ECB30AE07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593" y="4823706"/>
            <a:ext cx="4490649" cy="136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9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4CFED4D-ED2D-439A-BDCF-84E819949AC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0337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99CE62D-8B9A-40AB-994C-6B288D5980EF}"/>
              </a:ext>
            </a:extLst>
          </p:cNvPr>
          <p:cNvSpPr/>
          <p:nvPr/>
        </p:nvSpPr>
        <p:spPr>
          <a:xfrm>
            <a:off x="320638" y="1552614"/>
            <a:ext cx="4179443" cy="4140485"/>
          </a:xfrm>
          <a:prstGeom prst="rect">
            <a:avLst/>
          </a:prstGeom>
          <a:ln>
            <a:solidFill>
              <a:srgbClr val="74B4C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CDFC1-DDDA-49D0-8E23-3F27DDB15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Sentiment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124B2-8F3B-4A44-97AF-31A24C46B7C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628937" y="1552614"/>
            <a:ext cx="7516403" cy="2909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D7AA32-F7B4-4617-95B3-8189CF496477}"/>
              </a:ext>
            </a:extLst>
          </p:cNvPr>
          <p:cNvSpPr txBox="1"/>
          <p:nvPr/>
        </p:nvSpPr>
        <p:spPr>
          <a:xfrm>
            <a:off x="449494" y="1898711"/>
            <a:ext cx="3824555" cy="3242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1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Snownlp</a:t>
            </a:r>
            <a:r>
              <a:rPr lang="zh-CN" sz="16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情感分数，划分</a:t>
            </a:r>
            <a:r>
              <a:rPr lang="en-US" sz="16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positive, negative, neutral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sz="16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利用我们的关键词表</a:t>
            </a:r>
            <a:r>
              <a:rPr lang="en-US" sz="16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keywords_sentimental_words.xlsx</a:t>
            </a:r>
            <a:r>
              <a:rPr lang="zh-CN" sz="16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设计算法改进</a:t>
            </a:r>
            <a:r>
              <a:rPr lang="en-US" sz="1600" b="1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snownlp</a:t>
            </a:r>
            <a:r>
              <a:rPr lang="zh-CN" sz="16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的情感分析结果</a:t>
            </a:r>
            <a:r>
              <a:rPr lang="en-US" sz="16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---</a:t>
            </a:r>
            <a:r>
              <a:rPr lang="zh-CN" sz="16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如果一句话里有我们自定义的关键词，那么这句话会被我们的算法重新计算情感；如果没有我们自定义的关键词</a:t>
            </a:r>
            <a:r>
              <a:rPr lang="en-US" sz="16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sz="16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那么情感按照</a:t>
            </a:r>
            <a:r>
              <a:rPr lang="en-US" sz="1600" b="1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snownlp</a:t>
            </a:r>
            <a:r>
              <a:rPr lang="zh-CN" sz="16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的结果来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eriod"/>
            </a:pPr>
            <a:r>
              <a:rPr lang="zh-CN" sz="16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算法逻辑主要是关键词（有自身正负分数）</a:t>
            </a:r>
            <a:r>
              <a:rPr lang="en-US" sz="16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* </a:t>
            </a:r>
            <a:r>
              <a:rPr lang="zh-CN" sz="16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关键词前后的情感词汇的分数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85D80A-B31D-48A1-ADE8-5455523D2DCC}"/>
              </a:ext>
            </a:extLst>
          </p:cNvPr>
          <p:cNvSpPr txBox="1"/>
          <p:nvPr/>
        </p:nvSpPr>
        <p:spPr>
          <a:xfrm>
            <a:off x="4772775" y="4789638"/>
            <a:ext cx="6631968" cy="479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2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遗留的问题</a:t>
            </a:r>
            <a:r>
              <a:rPr lang="en-US" sz="12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sz="12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优化方向：</a:t>
            </a:r>
            <a:endParaRPr lang="en-US" sz="1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情感分析还在继续优化，还有很多类里面的正负情感混杂</a:t>
            </a:r>
            <a:endParaRPr lang="en-US" sz="1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88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4C070DD-2738-EF6E-B9AA-1F2AA2BF58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194554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9" imgH="411" progId="TCLayout.ActiveDocument.1">
                  <p:embed/>
                </p:oleObj>
              </mc:Choice>
              <mc:Fallback>
                <p:oleObj name="think-cell Slide" r:id="rId3" imgW="409" imgH="41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37AB3C0-7B81-4078-2965-BEB21EBAB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zh-CN" altLang="en-US" dirty="0"/>
              <a:t>代码说明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62E767-7629-60D0-4B8D-9717287B9E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2"/>
          <a:stretch/>
        </p:blipFill>
        <p:spPr>
          <a:xfrm>
            <a:off x="1045029" y="3429000"/>
            <a:ext cx="7546312" cy="11656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1286CF-A9AA-6608-4672-81ABAA561149}"/>
              </a:ext>
            </a:extLst>
          </p:cNvPr>
          <p:cNvSpPr txBox="1"/>
          <p:nvPr/>
        </p:nvSpPr>
        <p:spPr>
          <a:xfrm>
            <a:off x="1125415" y="1013265"/>
            <a:ext cx="10577008" cy="2062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0000"/>
                </a:solidFill>
                <a:latin typeface="Helvetica Neue"/>
              </a:rPr>
              <a:t>关键词及情感词文件：</a:t>
            </a:r>
            <a:r>
              <a:rPr lang="en-US" altLang="zh-CN" sz="1600" dirty="0">
                <a:solidFill>
                  <a:srgbClr val="000000"/>
                </a:solidFill>
                <a:latin typeface="Helvetica Neue"/>
              </a:rPr>
              <a:t>\\shanghai-nas-01\SP.and.A_MI\9.Data Exchange\Ruofei\2022\</a:t>
            </a:r>
            <a:r>
              <a:rPr lang="en-US" altLang="zh-CN" sz="1600" dirty="0" err="1">
                <a:solidFill>
                  <a:srgbClr val="000000"/>
                </a:solidFill>
                <a:latin typeface="Helvetica Neue"/>
              </a:rPr>
              <a:t>running_ftw_reviews</a:t>
            </a:r>
            <a:r>
              <a:rPr lang="en-US" altLang="zh-CN" sz="1600" dirty="0">
                <a:solidFill>
                  <a:srgbClr val="000000"/>
                </a:solidFill>
                <a:latin typeface="Helvetica Neue"/>
              </a:rPr>
              <a:t>\</a:t>
            </a:r>
            <a:r>
              <a:rPr lang="en-US" altLang="zh-CN" sz="1600" dirty="0" err="1">
                <a:solidFill>
                  <a:srgbClr val="000000"/>
                </a:solidFill>
                <a:latin typeface="Helvetica Neue"/>
              </a:rPr>
              <a:t>model_input</a:t>
            </a:r>
            <a:r>
              <a:rPr lang="en-US" altLang="zh-CN" sz="1600" dirty="0">
                <a:solidFill>
                  <a:srgbClr val="000000"/>
                </a:solidFill>
                <a:latin typeface="Helvetica Neue"/>
              </a:rPr>
              <a:t>\keywords</a:t>
            </a:r>
            <a:endParaRPr lang="en-US" altLang="zh-CN" sz="16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altLang="zh-CN" sz="16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zh-CN" altLang="en-US" sz="1600" b="0" i="0" dirty="0">
                <a:solidFill>
                  <a:srgbClr val="000000"/>
                </a:solidFill>
                <a:effectLst/>
                <a:latin typeface="Helvetica Neue"/>
              </a:rPr>
              <a:t>代码文件：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Step1GetSentiment</a:t>
            </a:r>
          </a:p>
          <a:p>
            <a:endParaRPr lang="en-US" altLang="zh-CN" sz="1600" dirty="0">
              <a:solidFill>
                <a:srgbClr val="000000"/>
              </a:solidFill>
              <a:latin typeface="Helvetica Neue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Helvetica Neue"/>
              </a:rPr>
              <a:t>结果文件：</a:t>
            </a:r>
            <a:r>
              <a:rPr lang="en-US" altLang="zh-CN" sz="1600" dirty="0">
                <a:solidFill>
                  <a:srgbClr val="000000"/>
                </a:solidFill>
                <a:latin typeface="Helvetica Neue"/>
              </a:rPr>
              <a:t>\\shanghai-nas-01\SP.and.A_MI\9.Data Exchange\Ruofei\2022\</a:t>
            </a:r>
            <a:r>
              <a:rPr lang="en-US" altLang="zh-CN" sz="1600" dirty="0" err="1">
                <a:solidFill>
                  <a:srgbClr val="000000"/>
                </a:solidFill>
                <a:latin typeface="Helvetica Neue"/>
              </a:rPr>
              <a:t>running_ftw_reviews</a:t>
            </a:r>
            <a:r>
              <a:rPr lang="en-US" altLang="zh-CN" sz="1600" dirty="0">
                <a:solidFill>
                  <a:srgbClr val="000000"/>
                </a:solidFill>
                <a:latin typeface="Helvetica Neue"/>
              </a:rPr>
              <a:t>\</a:t>
            </a:r>
            <a:r>
              <a:rPr lang="en-US" altLang="zh-CN" sz="1600" dirty="0" err="1">
                <a:solidFill>
                  <a:srgbClr val="000000"/>
                </a:solidFill>
                <a:latin typeface="Helvetica Neue"/>
              </a:rPr>
              <a:t>model_result</a:t>
            </a:r>
            <a:r>
              <a:rPr lang="en-US" altLang="zh-CN" sz="1600" dirty="0">
                <a:solidFill>
                  <a:srgbClr val="000000"/>
                </a:solidFill>
                <a:latin typeface="Helvetica Neue"/>
              </a:rPr>
              <a:t>\sentiment</a:t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7153FA-5C62-2C16-B0A1-2DCB3D9DA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029" y="4794326"/>
            <a:ext cx="7194620" cy="1631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64FB26-F5E7-30E3-74ED-289BF026E0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9803" y="4949798"/>
            <a:ext cx="1963335" cy="14757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248CC8-CAE0-2789-2C16-A91E9015AB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8934" y="3366720"/>
            <a:ext cx="2747177" cy="14276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5DA7575-6C8F-7C1A-F5AD-047023032319}"/>
              </a:ext>
            </a:extLst>
          </p:cNvPr>
          <p:cNvSpPr/>
          <p:nvPr/>
        </p:nvSpPr>
        <p:spPr>
          <a:xfrm>
            <a:off x="8752114" y="3075368"/>
            <a:ext cx="2950309" cy="3245045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3EF386-1056-7D2A-7FC6-3E38083E070E}"/>
              </a:ext>
            </a:extLst>
          </p:cNvPr>
          <p:cNvSpPr txBox="1"/>
          <p:nvPr/>
        </p:nvSpPr>
        <p:spPr>
          <a:xfrm>
            <a:off x="8711920" y="2745339"/>
            <a:ext cx="1165609" cy="25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r>
              <a:rPr lang="zh-CN" altLang="en-US" sz="1200" dirty="0">
                <a:latin typeface="Trade Gothic for Nike 365 BdCn" panose="020B0806040303020004" pitchFamily="34" charset="0"/>
                <a:ea typeface="Trade Gothic for Nike 365" charset="0"/>
                <a:cs typeface="Trade Gothic for Nike 365" charset="0"/>
              </a:rPr>
              <a:t>生成的结果</a:t>
            </a:r>
            <a:endParaRPr lang="en-US" sz="1200" dirty="0">
              <a:latin typeface="Trade Gothic for Nike 365 BdCn" panose="020B0806040303020004" pitchFamily="34" charset="0"/>
              <a:ea typeface="Trade Gothic for Nike 365" charset="0"/>
              <a:cs typeface="Trade Gothic for Nike 3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12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7991D86-CC8D-A850-A6D8-EAA7CD64EB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38184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9" imgH="411" progId="TCLayout.ActiveDocument.1">
                  <p:embed/>
                </p:oleObj>
              </mc:Choice>
              <mc:Fallback>
                <p:oleObj name="think-cell Slide" r:id="rId3" imgW="409" imgH="41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0AB0FBD-7201-7DD9-B618-30D26F7D8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zh-CN" altLang="en-US" dirty="0"/>
              <a:t>关于场景、人群、首购复购、精神认同的说明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9239E5-52A8-3837-8447-9CEC958F7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520" y="1605931"/>
            <a:ext cx="10002960" cy="9283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382109-A596-D103-123F-437F9C323892}"/>
              </a:ext>
            </a:extLst>
          </p:cNvPr>
          <p:cNvSpPr txBox="1"/>
          <p:nvPr/>
        </p:nvSpPr>
        <p:spPr>
          <a:xfrm>
            <a:off x="1125415" y="1013265"/>
            <a:ext cx="10577008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600" dirty="0"/>
              <a:t>最先是根据</a:t>
            </a:r>
            <a:r>
              <a:rPr lang="en-US" altLang="zh-CN" sz="1600" dirty="0"/>
              <a:t>step2</a:t>
            </a:r>
            <a:r>
              <a:rPr lang="zh-CN" altLang="en-US" sz="1600" dirty="0"/>
              <a:t>聚类后收集的这些话题的类；</a:t>
            </a:r>
            <a:endParaRPr lang="en-US" altLang="zh-CN" sz="1600" dirty="0"/>
          </a:p>
          <a:p>
            <a:r>
              <a:rPr lang="zh-CN" altLang="en-US" sz="1600" dirty="0"/>
              <a:t>最新版把这些主题写进了关键词，所以在第一步根据关键词打标的时候，就会直接把这些话题的内容先筛选出来</a:t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BEB4D7-A653-6C5F-B43B-6C2279E65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231" y="2926021"/>
            <a:ext cx="9477375" cy="26003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FDF765-2B7F-639B-3D0C-2C1B3C894AB1}"/>
              </a:ext>
            </a:extLst>
          </p:cNvPr>
          <p:cNvCxnSpPr/>
          <p:nvPr/>
        </p:nvCxnSpPr>
        <p:spPr>
          <a:xfrm>
            <a:off x="7013749" y="2436928"/>
            <a:ext cx="0" cy="39670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4287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ABA56FE4-8F54-48ED-A065-0CE1ACB33C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56242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EC05429-3F9B-46D6-8BC9-4A86CC7B4C0C}"/>
              </a:ext>
            </a:extLst>
          </p:cNvPr>
          <p:cNvSpPr/>
          <p:nvPr/>
        </p:nvSpPr>
        <p:spPr>
          <a:xfrm>
            <a:off x="660400" y="1059454"/>
            <a:ext cx="7179497" cy="1344698"/>
          </a:xfrm>
          <a:prstGeom prst="rect">
            <a:avLst/>
          </a:prstGeom>
          <a:ln>
            <a:solidFill>
              <a:srgbClr val="74B4C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B41AA-0A5A-4EEF-A110-53B3B0E29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dirty="0"/>
              <a:t>Clustering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6F91DA-34F2-4DF3-85DC-7F5156A5F2D0}"/>
              </a:ext>
            </a:extLst>
          </p:cNvPr>
          <p:cNvSpPr txBox="1"/>
          <p:nvPr/>
        </p:nvSpPr>
        <p:spPr>
          <a:xfrm>
            <a:off x="783691" y="1247376"/>
            <a:ext cx="6942476" cy="9688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Bert</a:t>
            </a:r>
            <a:r>
              <a:rPr lang="zh-C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模型给句子向量化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用余弦相似度给句子聚类，并且给出类的中心语句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zh-C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每个类里的句子按照离中心语句的远近排序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9507F-0F12-4579-B547-4D66BE270C3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0400" y="2592074"/>
            <a:ext cx="10117191" cy="34182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16ED29-D28D-4E24-AB2E-8B09292E31E5}"/>
              </a:ext>
            </a:extLst>
          </p:cNvPr>
          <p:cNvSpPr txBox="1"/>
          <p:nvPr/>
        </p:nvSpPr>
        <p:spPr>
          <a:xfrm>
            <a:off x="8059651" y="1247376"/>
            <a:ext cx="3067262" cy="9903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优化方向</a:t>
            </a:r>
            <a:endParaRPr lang="en-US" altLang="zh-CN" sz="1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sz="1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如何提高类的准确性（离中心语句意思较远的句子如何自动扔掉避免人工）</a:t>
            </a:r>
            <a:endParaRPr lang="en-US" sz="1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sz="1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用分类模型替换聚类（维度</a:t>
            </a:r>
            <a:r>
              <a:rPr lang="en-US" sz="1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sz="1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情感作为标签）</a:t>
            </a:r>
            <a:endParaRPr lang="en-US" sz="1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93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66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d.&lt;/m_strFormatTime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24&quot;&gt;&lt;elem m_fUsage=&quot;2.94169005664425942115E+00&quot;&gt;&lt;m_msothmcolidx val=&quot;0&quot;/&gt;&lt;m_rgb r=&quot;DA&quot; g=&quot;DA&quot; b=&quot;DA&quot;/&gt;&lt;/elem&gt;&lt;elem m_fUsage=&quot;1.00000000000000000000E+00&quot;&gt;&lt;m_msothmcolidx val=&quot;0&quot;/&gt;&lt;m_rgb r=&quot;E3&quot; g=&quot;E3&quot; b=&quot;E3&quot;/&gt;&lt;/elem&gt;&lt;elem m_fUsage=&quot;9.00000000000000022204E-01&quot;&gt;&lt;m_msothmcolidx val=&quot;0&quot;/&gt;&lt;m_rgb r=&quot;32&quot; g=&quot;8C&quot; b=&quot;42&quot;/&gt;&lt;/elem&gt;&lt;elem m_fUsage=&quot;8.17887699000000023553E-01&quot;&gt;&lt;m_msothmcolidx val=&quot;0&quot;/&gt;&lt;m_rgb r=&quot;FF&quot; g=&quot;FF&quot; b=&quot;00&quot;/&gt;&lt;/elem&gt;&lt;elem m_fUsage=&quot;8.10000000000000053291E-01&quot;&gt;&lt;m_msothmcolidx val=&quot;0&quot;/&gt;&lt;m_rgb r=&quot;07&quot; g=&quot;73&quot; b=&quot;49&quot;/&gt;&lt;/elem&gt;&lt;elem m_fUsage=&quot;4.78296900000000135833E-01&quot;&gt;&lt;m_msothmcolidx val=&quot;0&quot;/&gt;&lt;m_rgb r=&quot;00&quot; g=&quot;46&quot; b=&quot;7A&quot;/&gt;&lt;/elem&gt;&lt;elem m_fUsage=&quot;3.79581594482632789234E-01&quot;&gt;&lt;m_msothmcolidx val=&quot;0&quot;/&gt;&lt;m_rgb r=&quot;BD&quot; g=&quot;FE&quot; b=&quot;BA&quot;/&gt;&lt;/elem&gt;&lt;elem m_fUsage=&quot;3.66145359392736235993E-01&quot;&gt;&lt;m_msothmcolidx val=&quot;0&quot;/&gt;&lt;m_rgb r=&quot;C5&quot; g=&quot;DA&quot; b=&quot;35&quot;/&gt;&lt;/elem&gt;&lt;elem m_fUsage=&quot;2.96577741108116355040E-01&quot;&gt;&lt;m_msothmcolidx val=&quot;0&quot;/&gt;&lt;m_rgb r=&quot;DC&quot; g=&quot;EA&quot; b=&quot;AC&quot;/&gt;&lt;/elem&gt;&lt;elem m_fUsage=&quot;2.82429536481000165171E-01&quot;&gt;&lt;m_msothmcolidx val=&quot;0&quot;/&gt;&lt;m_rgb r=&quot;3C&quot; g=&quot;5D&quot; b=&quot;2E&quot;/&gt;&lt;/elem&gt;&lt;elem m_fUsage=&quot;2.13873103969128203206E-01&quot;&gt;&lt;m_msothmcolidx val=&quot;0&quot;/&gt;&lt;m_rgb r=&quot;15&quot; g=&quot;A6&quot; b=&quot;6B&quot;/&gt;&lt;/elem&gt;&lt;elem m_fUsage=&quot;1.85302018885184188735E-01&quot;&gt;&lt;m_msothmcolidx val=&quot;0&quot;/&gt;&lt;m_rgb r=&quot;D2&quot; g=&quot;E0&quot; b=&quot;72&quot;/&gt;&lt;/elem&gt;&lt;elem m_fUsage=&quot;1.50094635296999207030E-01&quot;&gt;&lt;m_msothmcolidx val=&quot;0&quot;/&gt;&lt;m_rgb r=&quot;9C&quot; g=&quot;C0&quot; b=&quot;7A&quot;/&gt;&lt;/elem&gt;&lt;elem m_fUsage=&quot;1.35085171767299283552E-01&quot;&gt;&lt;m_msothmcolidx val=&quot;0&quot;/&gt;&lt;m_rgb r=&quot;66&quot; g=&quot;A1&quot; b=&quot;44&quot;/&gt;&lt;/elem&gt;&lt;elem m_fUsage=&quot;1.21576654590569363523E-01&quot;&gt;&lt;m_msothmcolidx val=&quot;0&quot;/&gt;&lt;m_rgb r=&quot;14&quot; g=&quot;A6&quot; b=&quot;6D&quot;/&gt;&lt;/elem&gt;&lt;elem m_fUsage=&quot;1.09418989131512434110E-01&quot;&gt;&lt;m_msothmcolidx val=&quot;0&quot;/&gt;&lt;m_rgb r=&quot;B1&quot; g=&quot;D8&quot; b=&quot;89&quot;/&gt;&lt;/elem&gt;&lt;elem m_fUsage=&quot;9.84770902183611934744E-02&quot;&gt;&lt;m_msothmcolidx val=&quot;0&quot;/&gt;&lt;m_rgb r=&quot;7D&quot; g=&quot;BF&quot; b=&quot;42&quot;/&gt;&lt;/elem&gt;&lt;elem m_fUsage=&quot;8.86293811965250810658E-02&quot;&gt;&lt;m_msothmcolidx val=&quot;0&quot;/&gt;&lt;m_rgb r=&quot;C8&quot; g=&quot;DA&quot; b=&quot;3A&quot;/&gt;&lt;/elem&gt;&lt;elem m_fUsage=&quot;8.82747056893631587560E-02&quot;&gt;&lt;m_msothmcolidx val=&quot;0&quot;/&gt;&lt;m_rgb r=&quot;F1&quot; g=&quot;CE&quot; b=&quot;63&quot;/&gt;&lt;/elem&gt;&lt;elem m_fUsage=&quot;7.97664430768725701837E-02&quot;&gt;&lt;m_msothmcolidx val=&quot;0&quot;/&gt;&lt;m_rgb r=&quot;2E&quot; g=&quot;8C&quot; b=&quot;40&quot;/&gt;&lt;/elem&gt;&lt;elem m_fUsage=&quot;6.46108188922667886489E-02&quot;&gt;&lt;m_msothmcolidx val=&quot;0&quot;/&gt;&lt;m_rgb r=&quot;73&quot; g=&quot;BF&quot; b=&quot;43&quot;/&gt;&lt;/elem&gt;&lt;elem m_fUsage=&quot;5.81497370030401097840E-02&quot;&gt;&lt;m_msothmcolidx val=&quot;0&quot;/&gt;&lt;m_rgb r=&quot;4E&quot; g=&quot;8C&quot; b=&quot;3F&quot;/&gt;&lt;/elem&gt;&lt;elem m_fUsage=&quot;3.81520424476946215520E-02&quot;&gt;&lt;m_msothmcolidx val=&quot;0&quot;/&gt;&lt;m_rgb r=&quot;5F&quot; g=&quot;9E&quot; b=&quot;6A&quot;/&gt;&lt;/elem&gt;&lt;elem m_fUsage=&quot;3.46008386642463749983E-02&quot;&gt;&lt;m_msothmcolidx val=&quot;0&quot;/&gt;&lt;m_rgb r=&quot;86&quot; g=&quot;BC&quot; b=&quot;B6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GTwQla5dAOeZ2yWrVkoBw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cARXpDKCwvrEtw.OdGSEw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9R_zZa0sPNQ3ZXvGyRvbQ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Im34hvQX5uLXvaSvmRjw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gLID1GW9xlRMpsPAJxvGQ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tG3Gi2GIUAmWCQLNymL_Q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.YA3hjww7pCXKMqu9InY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.YA3hjww7pCXKMqu9InY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.YA3hjww7pCXKMqu9InY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.YA3hjww7pCXKMqu9InY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.YA3hjww7pCXKMqu9InY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FHB9Zc1QiGkb4VuGR_33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FqczAz0_EZHfgBQTq9M0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.YA3hjww7pCXKMqu9InY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.YA3hjww7pCXKMqu9InY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.YA3hjww7pCXKMqu9InY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FHB9Zc1QiGkb4VuGR_33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.YA3hjww7pCXKMqu9InY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.YA3hjww7pCXKMqu9InY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.YA3hjww7pCXKMqu9InY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FHB9Zc1QiGkb4VuGR_33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FqczAz0_EZHfgBQTq9M0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.YA3hjww7pCXKMqu9InY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.YA3hjww7pCXKMqu9InY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.YA3hjww7pCXKMqu9InY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.YA3hjww7pCXKMqu9InY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.YA3hjww7pCXKMqu9InY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FqczAz0_EZHfgBQTq9M0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.YA3hjww7pCXKMqu9InY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.YA3hjww7pCXKMqu9InY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zURM4ooa1LXwArJNH9ozg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VtGxIS0sfiruo_XdGA48A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g82PW2lHbKjh1L0E2m8Og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zBKNhmhgqX29_vTpuzmOQ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ROsAsHHNdsXDiee_wcu9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L0fYJlbTrO4dx53uWPNV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oLz_NdjI3GEn7NHbX5Mgw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qh9R7rOINNeoV4ZMT4fTw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jC2zEDJLLOZPv50AuKJ2Q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8IFSs9pLZHr_4lDc02DG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H3kTxZQKkFVXZrSh4hBdA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4ETxtVSPKU2NYYoA4W_kQ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P4woq7fl7n9NphUgyUnc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sTm.2yK6fMa2q5HosOs3w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Zml4uyZUvL3lEn6aHYx0g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VObKaB3JhsaG8kR2ugpDA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IcYtaIreApV08Zx6OVOg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xxQIXsaibS7Yi.c63zhuw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ZSmnRDmtrAKAjWQJkauc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5Vn5xoNq1xPCYuyXn.m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.YA3hjww7pCXKMqu9InY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VoIv1yMocnVCjQSWJMzq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Xr5nGNrbIet9idKIs0nw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RWSgBEBply8OBolvGM9qA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ZBm535d25XxAeN26ciew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hTiiCYlLLgVNxl_5TiiTA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51iuNc3ALSnQ6.KXfZbb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foIVK4yS4WZRasGKYrZQ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qvDB2DjoIQNcvLsloSyng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iI7plTn6QvUiuc2K1q7Q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SnB7zo2NTLkAi9YdbDhzA"/>
</p:tagLst>
</file>

<file path=ppt/theme/theme1.xml><?xml version="1.0" encoding="utf-8"?>
<a:theme xmlns:a="http://schemas.openxmlformats.org/drawingml/2006/main" name="3_NIKE_GC_DSM_MPA_FY21_v3_20200603">
  <a:themeElements>
    <a:clrScheme name="Custom 3">
      <a:dk1>
        <a:srgbClr val="000000"/>
      </a:dk1>
      <a:lt1>
        <a:srgbClr val="FFFFFF"/>
      </a:lt1>
      <a:dk2>
        <a:srgbClr val="414141"/>
      </a:dk2>
      <a:lt2>
        <a:srgbClr val="8C8C8C"/>
      </a:lt2>
      <a:accent1>
        <a:srgbClr val="102FB3"/>
      </a:accent1>
      <a:accent2>
        <a:srgbClr val="B3B3B3"/>
      </a:accent2>
      <a:accent3>
        <a:srgbClr val="000000"/>
      </a:accent3>
      <a:accent4>
        <a:srgbClr val="FEB200"/>
      </a:accent4>
      <a:accent5>
        <a:srgbClr val="F04923"/>
      </a:accent5>
      <a:accent6>
        <a:srgbClr val="BE1E2C"/>
      </a:accent6>
      <a:hlink>
        <a:srgbClr val="0000FF"/>
      </a:hlink>
      <a:folHlink>
        <a:srgbClr val="FF00FF"/>
      </a:folHlink>
    </a:clrScheme>
    <a:fontScheme name="Nike 365 BdCn">
      <a:majorFont>
        <a:latin typeface="Trade Gothic for Nike 365 BdCn"/>
        <a:ea typeface="Trade Gothic for Nike 365 BdCn"/>
        <a:cs typeface="Helvetica Light"/>
      </a:majorFont>
      <a:minorFont>
        <a:latin typeface="Trade Gothic for Nike 365 BdCn"/>
        <a:ea typeface="Trade Gothic for Nike 365 BdCn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7446B"/>
        </a:solidFill>
        <a:ln w="12700" cap="flat">
          <a:solidFill>
            <a:schemeClr val="bg1"/>
          </a:solidFill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no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sz="1100" dirty="0">
            <a:solidFill>
              <a:schemeClr val="bg1"/>
            </a:solidFill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buClrTx/>
          <a:buSzTx/>
          <a:buFontTx/>
          <a:buNone/>
          <a:tabLst/>
          <a:defRPr sz="1200" dirty="0" smtClean="0">
            <a:latin typeface="Trade Gothic for Nike 365 BdCn" panose="020B0806040303020004" pitchFamily="34" charset="0"/>
            <a:ea typeface="Trade Gothic for Nike 365" charset="0"/>
            <a:cs typeface="Trade Gothic for Nike 365" charset="0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NIKE_GC_DSM_MPA_FY21_v3_20200603" id="{6ED98F15-E375-4407-93BC-CB5EB7C60D3E}" vid="{7950200C-1622-4C78-AB3F-A61E8ECCE74C}"/>
    </a:ext>
  </a:extLst>
</a:theme>
</file>

<file path=ppt/theme/theme2.xml><?xml version="1.0" encoding="utf-8"?>
<a:theme xmlns:a="http://schemas.openxmlformats.org/drawingml/2006/main" name="4_NIKE_GC_DSM_MPA_FY21_v3_20200603">
  <a:themeElements>
    <a:clrScheme name="NIKE_GC_DSM_MPA_FY21_20200527">
      <a:dk1>
        <a:srgbClr val="000000"/>
      </a:dk1>
      <a:lt1>
        <a:srgbClr val="FFFFFF"/>
      </a:lt1>
      <a:dk2>
        <a:srgbClr val="414141"/>
      </a:dk2>
      <a:lt2>
        <a:srgbClr val="8C8C8C"/>
      </a:lt2>
      <a:accent1>
        <a:srgbClr val="005DA3"/>
      </a:accent1>
      <a:accent2>
        <a:srgbClr val="27AAE1"/>
      </a:accent2>
      <a:accent3>
        <a:srgbClr val="00AB4E"/>
      </a:accent3>
      <a:accent4>
        <a:srgbClr val="FEB200"/>
      </a:accent4>
      <a:accent5>
        <a:srgbClr val="F04923"/>
      </a:accent5>
      <a:accent6>
        <a:srgbClr val="BE1E2C"/>
      </a:accent6>
      <a:hlink>
        <a:srgbClr val="0000FF"/>
      </a:hlink>
      <a:folHlink>
        <a:srgbClr val="FF00FF"/>
      </a:folHlink>
    </a:clrScheme>
    <a:fontScheme name="Nike 365 BdCn">
      <a:majorFont>
        <a:latin typeface="Trade Gothic for Nike 365 BdCn"/>
        <a:ea typeface="Trade Gothic for Nike 365 BdCn"/>
        <a:cs typeface="Helvetica Light"/>
      </a:majorFont>
      <a:minorFont>
        <a:latin typeface="Trade Gothic for Nike 365 BdCn"/>
        <a:ea typeface="Trade Gothic for Nike 365 BdCn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7446B"/>
        </a:solidFill>
        <a:ln w="12700" cap="flat">
          <a:solidFill>
            <a:schemeClr val="bg1"/>
          </a:solidFill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no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sz="1100" dirty="0">
            <a:solidFill>
              <a:schemeClr val="bg1"/>
            </a:solidFill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buClrTx/>
          <a:buSzTx/>
          <a:buFontTx/>
          <a:buNone/>
          <a:tabLst/>
          <a:defRPr sz="1200" dirty="0" smtClean="0">
            <a:latin typeface="Trade Gothic for Nike 365 BdCn" panose="020B0806040303020004" pitchFamily="34" charset="0"/>
            <a:ea typeface="Trade Gothic for Nike 365" charset="0"/>
            <a:cs typeface="Trade Gothic for Nike 365" charset="0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NIKE_GC_DSM_MPA_FY21_v3_20200603" id="{6ED98F15-E375-4407-93BC-CB5EB7C60D3E}" vid="{7950200C-1622-4C78-AB3F-A61E8ECCE74C}"/>
    </a:ext>
  </a:extLst>
</a:theme>
</file>

<file path=ppt/theme/theme3.xml><?xml version="1.0" encoding="utf-8"?>
<a:theme xmlns:a="http://schemas.openxmlformats.org/drawingml/2006/main" name="5_NIKE_GC_DSM_MPA_FY21_v3_20200603">
  <a:themeElements>
    <a:clrScheme name="Custom 3">
      <a:dk1>
        <a:srgbClr val="000000"/>
      </a:dk1>
      <a:lt1>
        <a:srgbClr val="FFFFFF"/>
      </a:lt1>
      <a:dk2>
        <a:srgbClr val="414141"/>
      </a:dk2>
      <a:lt2>
        <a:srgbClr val="8C8C8C"/>
      </a:lt2>
      <a:accent1>
        <a:srgbClr val="102FB3"/>
      </a:accent1>
      <a:accent2>
        <a:srgbClr val="B3B3B3"/>
      </a:accent2>
      <a:accent3>
        <a:srgbClr val="000000"/>
      </a:accent3>
      <a:accent4>
        <a:srgbClr val="FEB200"/>
      </a:accent4>
      <a:accent5>
        <a:srgbClr val="F04923"/>
      </a:accent5>
      <a:accent6>
        <a:srgbClr val="BE1E2C"/>
      </a:accent6>
      <a:hlink>
        <a:srgbClr val="0000FF"/>
      </a:hlink>
      <a:folHlink>
        <a:srgbClr val="FF00FF"/>
      </a:folHlink>
    </a:clrScheme>
    <a:fontScheme name="Nike 365 BdCn">
      <a:majorFont>
        <a:latin typeface="Trade Gothic for Nike 365 BdCn"/>
        <a:ea typeface="Trade Gothic for Nike 365 BdCn"/>
        <a:cs typeface="Helvetica Light"/>
      </a:majorFont>
      <a:minorFont>
        <a:latin typeface="Trade Gothic for Nike 365 BdCn"/>
        <a:ea typeface="Trade Gothic for Nike 365 BdCn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7446B"/>
        </a:solidFill>
        <a:ln w="12700" cap="flat">
          <a:solidFill>
            <a:schemeClr val="bg1"/>
          </a:solidFill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no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sz="1100" dirty="0">
            <a:solidFill>
              <a:schemeClr val="bg1"/>
            </a:solidFill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buClrTx/>
          <a:buSzTx/>
          <a:buFontTx/>
          <a:buNone/>
          <a:tabLst/>
          <a:defRPr sz="1200" dirty="0" smtClean="0">
            <a:latin typeface="Trade Gothic for Nike 365 BdCn" panose="020B0806040303020004" pitchFamily="34" charset="0"/>
            <a:ea typeface="Trade Gothic for Nike 365" charset="0"/>
            <a:cs typeface="Trade Gothic for Nike 365" charset="0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NIKE_GC_DSM_MPA_FY21_v3_20200603" id="{6ED98F15-E375-4407-93BC-CB5EB7C60D3E}" vid="{7950200C-1622-4C78-AB3F-A61E8ECCE74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133446</TotalTime>
  <Words>3525</Words>
  <Application>Microsoft Office PowerPoint</Application>
  <PresentationFormat>Widescreen</PresentationFormat>
  <Paragraphs>682</Paragraphs>
  <Slides>22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7" baseType="lpstr">
      <vt:lpstr>Avenir Book</vt:lpstr>
      <vt:lpstr>DengXian</vt:lpstr>
      <vt:lpstr>Gill Sans</vt:lpstr>
      <vt:lpstr>Helvetica Neue</vt:lpstr>
      <vt:lpstr>Trade Gothic for Nike 365 BdCn</vt:lpstr>
      <vt:lpstr>Trade Gothic for Nike Bold Condensed</vt:lpstr>
      <vt:lpstr>Trade Gothic LT Std Cn</vt:lpstr>
      <vt:lpstr>Arial</vt:lpstr>
      <vt:lpstr>Calibri</vt:lpstr>
      <vt:lpstr>Courier New</vt:lpstr>
      <vt:lpstr>Segoe UI</vt:lpstr>
      <vt:lpstr>3_NIKE_GC_DSM_MPA_FY21_v3_20200603</vt:lpstr>
      <vt:lpstr>4_NIKE_GC_DSM_MPA_FY21_v3_20200603</vt:lpstr>
      <vt:lpstr>5_NIKE_GC_DSM_MPA_FY21_v3_20200603</vt:lpstr>
      <vt:lpstr>think-cell Slide</vt:lpstr>
      <vt:lpstr>PRODUCT CLUSTERING METHODOLOGY </vt:lpstr>
      <vt:lpstr>Roadmap</vt:lpstr>
      <vt:lpstr>PowerPoint Presentation</vt:lpstr>
      <vt:lpstr>Data Cleaning</vt:lpstr>
      <vt:lpstr>代码说明</vt:lpstr>
      <vt:lpstr>Sentiment Analysis</vt:lpstr>
      <vt:lpstr>代码说明</vt:lpstr>
      <vt:lpstr>关于场景、人群、首购复购、精神认同的说明</vt:lpstr>
      <vt:lpstr>Clustering</vt:lpstr>
      <vt:lpstr>代码说明</vt:lpstr>
      <vt:lpstr>Clustering-continue…</vt:lpstr>
      <vt:lpstr>代码说明</vt:lpstr>
      <vt:lpstr>人工整理类的问题-续</vt:lpstr>
      <vt:lpstr>代码说明-续</vt:lpstr>
      <vt:lpstr>代码说明-续</vt:lpstr>
      <vt:lpstr>Tag Comments</vt:lpstr>
      <vt:lpstr>代码说明</vt:lpstr>
      <vt:lpstr>PRODUCT VIRTURAL PERSONA BY DIFFERENT CLUSTERS</vt:lpstr>
      <vt:lpstr>PRODUCT CLUSTERING SUMMARY</vt:lpstr>
      <vt:lpstr>WE ARE WELL RECOGNIZED IN PROVIDING SUPREME FUNCTIONALITY (1/2)</vt:lpstr>
      <vt:lpstr>WE ARE WELL RECOGNIZED IN PROVIDING SUPREME FUNCTIONALITY (2/2)</vt:lpstr>
      <vt:lpstr>LOCAL COMPETITORS MET WITH LIMITED SUCCESS IN RACING / TEMPO TRAINING  BUT STILL WITH GAPS IN SERVING MASS RUNNERS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Luo, Yang</dc:creator>
  <cp:lastModifiedBy>柚柚 Serena</cp:lastModifiedBy>
  <cp:revision>1852</cp:revision>
  <dcterms:created xsi:type="dcterms:W3CDTF">2021-03-12T06:56:41Z</dcterms:created>
  <dcterms:modified xsi:type="dcterms:W3CDTF">2023-04-17T09:37:16Z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-1331795909</vt:i4>
  </property>
  <property fmtid="{D5CDD505-2E9C-101B-9397-08002B2CF9AE}" pid="3" name="_NewReviewCycle">
    <vt:lpwstr/>
  </property>
  <property fmtid="{D5CDD505-2E9C-101B-9397-08002B2CF9AE}" pid="4" name="_EmailSubject">
    <vt:lpwstr>BB Deck</vt:lpwstr>
  </property>
  <property fmtid="{D5CDD505-2E9C-101B-9397-08002B2CF9AE}" pid="5" name="_AuthorEmail">
    <vt:lpwstr>Shun.Jiang@nike.com</vt:lpwstr>
  </property>
  <property fmtid="{D5CDD505-2E9C-101B-9397-08002B2CF9AE}" pid="6" name="_AuthorEmailDisplayName">
    <vt:lpwstr>Jiang, Shun (ETW FA ESP)</vt:lpwstr>
  </property>
</Properties>
</file>